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4"/>
  </p:sldMasterIdLst>
  <p:notesMasterIdLst>
    <p:notesMasterId r:id="rId13"/>
  </p:notesMasterIdLst>
  <p:sldIdLst>
    <p:sldId id="256" r:id="rId5"/>
    <p:sldId id="263" r:id="rId6"/>
    <p:sldId id="279" r:id="rId7"/>
    <p:sldId id="280" r:id="rId8"/>
    <p:sldId id="281" r:id="rId9"/>
    <p:sldId id="285" r:id="rId10"/>
    <p:sldId id="283" r:id="rId11"/>
    <p:sldId id="284" r:id="rId12"/>
  </p:sldIdLst>
  <p:sldSz cx="18288000" cy="10287000"/>
  <p:notesSz cx="6858000" cy="9144000"/>
  <p:embeddedFontLst>
    <p:embeddedFont>
      <p:font typeface="Arial Bold" panose="020B0604020202020204" charset="0"/>
      <p:regular r:id="rId14"/>
      <p:bold r:id="rId15"/>
    </p:embeddedFont>
    <p:embeddedFont>
      <p:font typeface="Bookman Old Style" panose="02050604050505020204" pitchFamily="18" charset="0"/>
      <p:regular r:id="rId16"/>
      <p:bold r:id="rId17"/>
      <p:italic r:id="rId18"/>
      <p:boldItalic r:id="rId19"/>
    </p:embeddedFont>
    <p:embeddedFont>
      <p:font typeface="Rockwell" panose="02060603020205020403" pitchFamily="18" charset="0"/>
      <p:regular r:id="rId20"/>
      <p:bold r:id="rId21"/>
      <p:italic r:id="rId22"/>
      <p:boldItalic r:id="rId23"/>
    </p:embeddedFont>
    <p:embeddedFont>
      <p:font typeface="Rubik" panose="020B0604020202020204" charset="-79"/>
      <p:regular r:id="rId24"/>
    </p:embeddedFont>
    <p:embeddedFont>
      <p:font typeface="Rubik Bold" panose="020B0604020202020204" charset="-79"/>
      <p:regular r:id="rId2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DE9"/>
    <a:srgbClr val="9EC2A6"/>
    <a:srgbClr val="9EC2A8"/>
    <a:srgbClr val="9EC2A9"/>
    <a:srgbClr val="649981"/>
    <a:srgbClr val="627780"/>
    <a:srgbClr val="464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48214" autoAdjust="0"/>
  </p:normalViewPr>
  <p:slideViewPr>
    <p:cSldViewPr snapToGrid="0">
      <p:cViewPr varScale="1">
        <p:scale>
          <a:sx n="37" d="100"/>
          <a:sy n="37" d="100"/>
        </p:scale>
        <p:origin x="269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226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1.fntdata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82D146-DB93-4351-A303-FFC6A0AB0835}" type="datetimeFigureOut">
              <a:rPr lang="sl-SI" smtClean="0"/>
              <a:t>15. 04. 2024</a:t>
            </a:fld>
            <a:endParaRPr lang="sl-SI" dirty="0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 dirty="0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D1A16-01E5-46B7-A9EF-8D1BCB7EE04A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66429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D1A16-01E5-46B7-A9EF-8D1BCB7EE04A}" type="slidenum">
              <a:rPr lang="sl-SI" smtClean="0"/>
              <a:t>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17178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D1A16-01E5-46B7-A9EF-8D1BCB7EE04A}" type="slidenum">
              <a:rPr lang="sl-SI" smtClean="0"/>
              <a:t>2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04794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b="1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D1A16-01E5-46B7-A9EF-8D1BCB7EE04A}" type="slidenum">
              <a:rPr lang="sl-SI" smtClean="0"/>
              <a:t>3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85670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C19619-BB71-4FEA-03FB-40B3463C42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>
            <a:extLst>
              <a:ext uri="{FF2B5EF4-FFF2-40B4-BE49-F238E27FC236}">
                <a16:creationId xmlns:a16="http://schemas.microsoft.com/office/drawing/2014/main" id="{E812BE20-5C31-A1A2-6055-EDC29115B7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>
            <a:extLst>
              <a:ext uri="{FF2B5EF4-FFF2-40B4-BE49-F238E27FC236}">
                <a16:creationId xmlns:a16="http://schemas.microsoft.com/office/drawing/2014/main" id="{4B68A340-8E8B-01BD-E6A7-F6B810B57E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b="0" dirty="0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AF50397D-0F64-1453-32CD-E1750BB26B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D1A16-01E5-46B7-A9EF-8D1BCB7EE04A}" type="slidenum">
              <a:rPr lang="sl-SI" smtClean="0"/>
              <a:t>4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77042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D1A16-01E5-46B7-A9EF-8D1BCB7EE04A}" type="slidenum">
              <a:rPr lang="sl-SI" smtClean="0"/>
              <a:t>5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845705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D1A16-01E5-46B7-A9EF-8D1BCB7EE04A}" type="slidenum">
              <a:rPr lang="sl-SI" smtClean="0"/>
              <a:t>6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71665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D1A16-01E5-46B7-A9EF-8D1BCB7EE04A}" type="slidenum">
              <a:rPr lang="sl-SI" smtClean="0"/>
              <a:t>7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797887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D1A16-01E5-46B7-A9EF-8D1BCB7EE04A}" type="slidenum">
              <a:rPr lang="sl-SI" smtClean="0"/>
              <a:t>8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57946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2904" y="1683545"/>
            <a:ext cx="13502193" cy="3581400"/>
          </a:xfrm>
        </p:spPr>
        <p:txBody>
          <a:bodyPr anchor="b">
            <a:normAutofit/>
          </a:bodyPr>
          <a:lstStyle>
            <a:lvl1pPr algn="ctr">
              <a:defRPr sz="7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2904" y="5403057"/>
            <a:ext cx="13502193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9477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709" y="6434059"/>
            <a:ext cx="15551346" cy="1229033"/>
          </a:xfrm>
        </p:spPr>
        <p:txBody>
          <a:bodyPr anchor="b">
            <a:normAutofit/>
          </a:bodyPr>
          <a:lstStyle>
            <a:lvl1pPr>
              <a:defRPr sz="4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0709" y="931982"/>
            <a:ext cx="15551346" cy="5069603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0693" y="7663092"/>
            <a:ext cx="15548997" cy="1023708"/>
          </a:xfrm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8678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693" y="914401"/>
            <a:ext cx="15530643" cy="5137289"/>
          </a:xfrm>
        </p:spPr>
        <p:txBody>
          <a:bodyPr anchor="ctr"/>
          <a:lstStyle>
            <a:lvl1pPr>
              <a:defRPr sz="48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0693" y="6307230"/>
            <a:ext cx="15530642" cy="2388279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4627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9318" y="914400"/>
            <a:ext cx="13954128" cy="4489356"/>
          </a:xfrm>
        </p:spPr>
        <p:txBody>
          <a:bodyPr anchor="ctr"/>
          <a:lstStyle>
            <a:lvl1pPr>
              <a:defRPr sz="48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2580967" y="5415048"/>
            <a:ext cx="13128449" cy="640218"/>
          </a:xfrm>
        </p:spPr>
        <p:txBody>
          <a:bodyPr anchor="t">
            <a:normAutofit/>
          </a:bodyPr>
          <a:lstStyle>
            <a:lvl1pPr marL="0" indent="0" algn="r">
              <a:buNone/>
              <a:defRPr sz="21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0691" y="6307232"/>
            <a:ext cx="15530643" cy="23795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254918" y="1102862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12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986934" y="4458140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2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051096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710" y="3190414"/>
            <a:ext cx="15532991" cy="3767753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0692" y="6975834"/>
            <a:ext cx="15530645" cy="1710966"/>
          </a:xfrm>
        </p:spPr>
        <p:txBody>
          <a:bodyPr anchor="t"/>
          <a:lstStyle>
            <a:lvl1pPr marL="0" indent="0" algn="ctr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7937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370691" y="914401"/>
            <a:ext cx="15530643" cy="198834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70691" y="3132479"/>
            <a:ext cx="4948434" cy="1234958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3600" b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70691" y="4367436"/>
            <a:ext cx="4948434" cy="4319364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7317" y="3132480"/>
            <a:ext cx="4947837" cy="123495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3600" b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6667318" y="4367436"/>
            <a:ext cx="4949732" cy="4319364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1959948" y="3132480"/>
            <a:ext cx="4936817" cy="123495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3600" b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11964520" y="4367436"/>
            <a:ext cx="4936817" cy="4319364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6466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370693" y="914401"/>
            <a:ext cx="15530643" cy="198834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70693" y="6293849"/>
            <a:ext cx="4948433" cy="864393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3000" b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638030" y="3448481"/>
            <a:ext cx="4410075" cy="2286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70693" y="7158242"/>
            <a:ext cx="4948433" cy="1528557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4052" y="6293849"/>
            <a:ext cx="4948475" cy="864393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3000" b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6853495" y="3448481"/>
            <a:ext cx="4395788" cy="2286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6662022" y="7158240"/>
            <a:ext cx="4950504" cy="1528557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1960135" y="6293849"/>
            <a:ext cx="4934850" cy="864393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3000" b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12229205" y="3448481"/>
            <a:ext cx="4398170" cy="2286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11959947" y="7158242"/>
            <a:ext cx="4941387" cy="1528556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0193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6981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1" y="914399"/>
            <a:ext cx="3813986" cy="7772402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0692" y="914399"/>
            <a:ext cx="11488058" cy="7772402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8065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3506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3866" y="985840"/>
            <a:ext cx="14600268" cy="4279106"/>
          </a:xfrm>
        </p:spPr>
        <p:txBody>
          <a:bodyPr anchor="b">
            <a:normAutofit/>
          </a:bodyPr>
          <a:lstStyle>
            <a:lvl1pPr>
              <a:defRPr sz="51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3866" y="5403058"/>
            <a:ext cx="14600268" cy="2250281"/>
          </a:xfrm>
        </p:spPr>
        <p:txBody>
          <a:bodyPr/>
          <a:lstStyle>
            <a:lvl1pPr marL="0" indent="0" algn="ctr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8558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693" y="914401"/>
            <a:ext cx="15530642" cy="1989482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693" y="3132479"/>
            <a:ext cx="7659006" cy="5554322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60105" y="3132479"/>
            <a:ext cx="7641231" cy="5554322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0591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693" y="914401"/>
            <a:ext cx="15530642" cy="198834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2707" y="3132480"/>
            <a:ext cx="7318799" cy="1235868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0693" y="4368348"/>
            <a:ext cx="7660812" cy="4318452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03005" y="3132480"/>
            <a:ext cx="7298331" cy="1235868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4368348"/>
            <a:ext cx="7643036" cy="4318452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4914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1231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2803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5843" y="914400"/>
            <a:ext cx="5898356" cy="3543300"/>
          </a:xfrm>
        </p:spPr>
        <p:txBody>
          <a:bodyPr anchor="b">
            <a:normAutofit/>
          </a:bodyPr>
          <a:lstStyle>
            <a:lvl1pPr>
              <a:defRPr sz="4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7096" y="914400"/>
            <a:ext cx="9284238" cy="7772400"/>
          </a:xfrm>
        </p:spPr>
        <p:txBody>
          <a:bodyPr anchor="ctr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5843" y="4457700"/>
            <a:ext cx="5898356" cy="4229099"/>
          </a:xfrm>
        </p:spPr>
        <p:txBody>
          <a:bodyPr/>
          <a:lstStyle>
            <a:lvl1pPr marL="0" indent="0" algn="ctr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1847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5841" y="914400"/>
            <a:ext cx="8894660" cy="354330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137206" y="1138322"/>
            <a:ext cx="4883034" cy="7324557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0691" y="4457700"/>
            <a:ext cx="8902425" cy="4229100"/>
          </a:xfrm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5809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0693" y="914401"/>
            <a:ext cx="15530642" cy="19894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693" y="3144096"/>
            <a:ext cx="15530643" cy="5542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518104" y="8824913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70692" y="8824913"/>
            <a:ext cx="10009298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771017" y="8824913"/>
            <a:ext cx="1130318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6059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ctr" defTabSz="1371600" rtl="0" eaLnBrk="1" latinLnBrk="0" hangingPunct="1">
        <a:lnSpc>
          <a:spcPct val="90000"/>
        </a:lnSpc>
        <a:spcBef>
          <a:spcPct val="0"/>
        </a:spcBef>
        <a:buNone/>
        <a:defRPr sz="51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120000"/>
        </a:lnSpc>
        <a:spcBef>
          <a:spcPts val="15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12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12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12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12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12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12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12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12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0" y="-119765"/>
            <a:ext cx="3202745" cy="2476868"/>
            <a:chOff x="0" y="-57150"/>
            <a:chExt cx="843521" cy="8699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43521" cy="698428"/>
            </a:xfrm>
            <a:custGeom>
              <a:avLst/>
              <a:gdLst/>
              <a:ahLst/>
              <a:cxnLst/>
              <a:rect l="l" t="t" r="r" b="b"/>
              <a:pathLst>
                <a:path w="843521" h="812800">
                  <a:moveTo>
                    <a:pt x="0" y="0"/>
                  </a:moveTo>
                  <a:lnTo>
                    <a:pt x="843521" y="0"/>
                  </a:lnTo>
                  <a:lnTo>
                    <a:pt x="843521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AEDE9"/>
            </a:solidFill>
          </p:spPr>
          <p:txBody>
            <a:bodyPr/>
            <a:lstStyle/>
            <a:p>
              <a:endParaRPr lang="sl-SI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43521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 dirty="0"/>
            </a:p>
          </p:txBody>
        </p:sp>
      </p:grpSp>
      <p:sp>
        <p:nvSpPr>
          <p:cNvPr id="8" name="Freeform 8"/>
          <p:cNvSpPr/>
          <p:nvPr/>
        </p:nvSpPr>
        <p:spPr>
          <a:xfrm>
            <a:off x="-19051" y="-7445"/>
            <a:ext cx="3202745" cy="2043934"/>
          </a:xfrm>
          <a:custGeom>
            <a:avLst/>
            <a:gdLst/>
            <a:ahLst/>
            <a:cxnLst/>
            <a:rect l="l" t="t" r="r" b="b"/>
            <a:pathLst>
              <a:path w="3202745" h="2043934">
                <a:moveTo>
                  <a:pt x="0" y="0"/>
                </a:moveTo>
                <a:lnTo>
                  <a:pt x="3202745" y="0"/>
                </a:lnTo>
                <a:lnTo>
                  <a:pt x="3202745" y="2043934"/>
                </a:lnTo>
                <a:lnTo>
                  <a:pt x="0" y="20439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l-SI" dirty="0"/>
          </a:p>
        </p:txBody>
      </p:sp>
      <p:sp>
        <p:nvSpPr>
          <p:cNvPr id="9" name="TextBox 9"/>
          <p:cNvSpPr txBox="1"/>
          <p:nvPr/>
        </p:nvSpPr>
        <p:spPr>
          <a:xfrm>
            <a:off x="485758" y="5275486"/>
            <a:ext cx="1706572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sl-SI" sz="9600" dirty="0">
                <a:solidFill>
                  <a:srgbClr val="9EC2A6"/>
                </a:solidFill>
                <a:latin typeface="Rubik Bold"/>
              </a:rPr>
              <a:t>AGRO FI mladi</a:t>
            </a:r>
            <a:endParaRPr lang="en-US" sz="9600" dirty="0">
              <a:solidFill>
                <a:srgbClr val="9EC2A6"/>
              </a:solidFill>
              <a:latin typeface="Rubik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85758" y="9334162"/>
            <a:ext cx="10693479" cy="3342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sl-SI" sz="2000" dirty="0">
                <a:solidFill>
                  <a:srgbClr val="EAEDE9"/>
                </a:solidFill>
                <a:latin typeface="Rubik"/>
              </a:rPr>
              <a:t>Brdo pri Kranju</a:t>
            </a:r>
            <a:r>
              <a:rPr lang="en-US" sz="2000" dirty="0">
                <a:solidFill>
                  <a:srgbClr val="EAEDE9"/>
                </a:solidFill>
                <a:latin typeface="Rubik"/>
              </a:rPr>
              <a:t>, </a:t>
            </a:r>
            <a:r>
              <a:rPr lang="sl-SI" sz="2000" dirty="0">
                <a:solidFill>
                  <a:srgbClr val="EAEDE9"/>
                </a:solidFill>
                <a:latin typeface="Rubik"/>
              </a:rPr>
              <a:t>18</a:t>
            </a:r>
            <a:r>
              <a:rPr lang="en-US" sz="2000" dirty="0">
                <a:solidFill>
                  <a:srgbClr val="EAEDE9"/>
                </a:solidFill>
                <a:latin typeface="Rubik"/>
              </a:rPr>
              <a:t>. </a:t>
            </a:r>
            <a:r>
              <a:rPr lang="sl-SI" sz="2000" dirty="0">
                <a:solidFill>
                  <a:srgbClr val="EAEDE9"/>
                </a:solidFill>
                <a:latin typeface="Rubik"/>
              </a:rPr>
              <a:t>4</a:t>
            </a:r>
            <a:r>
              <a:rPr lang="en-US" sz="2000" dirty="0">
                <a:solidFill>
                  <a:srgbClr val="EAEDE9"/>
                </a:solidFill>
                <a:latin typeface="Rubik"/>
              </a:rPr>
              <a:t>. 2024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85758" y="7090484"/>
            <a:ext cx="17065719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sl-SI" sz="5000" dirty="0">
                <a:solidFill>
                  <a:srgbClr val="EAEDE9"/>
                </a:solidFill>
                <a:latin typeface="Rubik"/>
              </a:rPr>
              <a:t>Matjaž Ribaš</a:t>
            </a:r>
          </a:p>
          <a:p>
            <a:pPr>
              <a:lnSpc>
                <a:spcPts val="6000"/>
              </a:lnSpc>
            </a:pPr>
            <a:r>
              <a:rPr lang="sl-SI" sz="5000" dirty="0">
                <a:solidFill>
                  <a:srgbClr val="EAEDE9"/>
                </a:solidFill>
                <a:latin typeface="Rubik"/>
              </a:rPr>
              <a:t>11. konferenca MSP - Izzivi podjetniških nasledstev  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797080" y="700122"/>
            <a:ext cx="16454465" cy="15565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en-US" sz="7200" dirty="0">
                <a:solidFill>
                  <a:srgbClr val="9EC2A6"/>
                </a:solidFill>
                <a:latin typeface="Rubik Bold"/>
              </a:rPr>
              <a:t>Regionalno</a:t>
            </a:r>
            <a:r>
              <a:rPr lang="sl-SI" sz="7200" dirty="0">
                <a:solidFill>
                  <a:srgbClr val="9EC2A6"/>
                </a:solidFill>
                <a:latin typeface="Rubik Bold"/>
              </a:rPr>
              <a:t>.</a:t>
            </a:r>
            <a:r>
              <a:rPr lang="en-US" sz="7200" dirty="0">
                <a:solidFill>
                  <a:srgbClr val="9EC2A6"/>
                </a:solidFill>
                <a:latin typeface="Rubik Bold"/>
              </a:rPr>
              <a:t> </a:t>
            </a:r>
            <a:r>
              <a:rPr lang="sl-SI" sz="7200" dirty="0">
                <a:solidFill>
                  <a:srgbClr val="9EC2A6"/>
                </a:solidFill>
                <a:latin typeface="Rubik Bold"/>
              </a:rPr>
              <a:t>Z</a:t>
            </a:r>
            <a:r>
              <a:rPr lang="en-US" sz="7200" dirty="0">
                <a:solidFill>
                  <a:srgbClr val="9EC2A6"/>
                </a:solidFill>
                <a:latin typeface="Rubik Bold"/>
              </a:rPr>
              <a:t>eleno</a:t>
            </a:r>
            <a:r>
              <a:rPr lang="sl-SI" sz="7200" dirty="0">
                <a:solidFill>
                  <a:srgbClr val="9EC2A6"/>
                </a:solidFill>
                <a:latin typeface="Rubik Bold"/>
              </a:rPr>
              <a:t>.</a:t>
            </a:r>
            <a:r>
              <a:rPr lang="en-US" sz="7200" dirty="0">
                <a:solidFill>
                  <a:srgbClr val="9EC2A6"/>
                </a:solidFill>
                <a:latin typeface="Rubik Bold"/>
              </a:rPr>
              <a:t> </a:t>
            </a:r>
            <a:r>
              <a:rPr lang="sl-SI" sz="7200" dirty="0">
                <a:solidFill>
                  <a:srgbClr val="9EC2A6"/>
                </a:solidFill>
                <a:latin typeface="Rubik Bold"/>
              </a:rPr>
              <a:t>D</a:t>
            </a:r>
            <a:r>
              <a:rPr lang="en-US" sz="7200" dirty="0">
                <a:solidFill>
                  <a:srgbClr val="9EC2A6"/>
                </a:solidFill>
                <a:latin typeface="Rubik Bold"/>
              </a:rPr>
              <a:t>igitalno.</a:t>
            </a:r>
            <a:endParaRPr lang="sl-SI" sz="7200" dirty="0">
              <a:solidFill>
                <a:srgbClr val="9EC2A6"/>
              </a:solidFill>
              <a:latin typeface="Rubik Bold"/>
            </a:endParaRPr>
          </a:p>
          <a:p>
            <a:pPr algn="r">
              <a:lnSpc>
                <a:spcPts val="5500"/>
              </a:lnSpc>
            </a:pPr>
            <a:r>
              <a:rPr lang="sl-SI" sz="4000" dirty="0">
                <a:solidFill>
                  <a:srgbClr val="9EC2A6"/>
                </a:solidFill>
                <a:latin typeface="Rubik Bold"/>
              </a:rPr>
              <a:t>Izvajanje interventnih ukrepov države.</a:t>
            </a:r>
            <a:endParaRPr lang="en-US" sz="4000" dirty="0">
              <a:solidFill>
                <a:srgbClr val="9EC2A6"/>
              </a:solidFill>
              <a:latin typeface="Rubik Bold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2789D28-996D-EDDA-1BB0-DB577462D264}"/>
              </a:ext>
            </a:extLst>
          </p:cNvPr>
          <p:cNvGrpSpPr/>
          <p:nvPr/>
        </p:nvGrpSpPr>
        <p:grpSpPr>
          <a:xfrm>
            <a:off x="610468" y="2468138"/>
            <a:ext cx="16827690" cy="7233025"/>
            <a:chOff x="992192" y="2144408"/>
            <a:chExt cx="15433358" cy="7233025"/>
          </a:xfrm>
        </p:grpSpPr>
        <p:sp>
          <p:nvSpPr>
            <p:cNvPr id="13" name="TextBox 4">
              <a:extLst>
                <a:ext uri="{FF2B5EF4-FFF2-40B4-BE49-F238E27FC236}">
                  <a16:creationId xmlns:a16="http://schemas.microsoft.com/office/drawing/2014/main" id="{ECC5B3B9-7A63-BC15-C421-465726103296}"/>
                </a:ext>
              </a:extLst>
            </p:cNvPr>
            <p:cNvSpPr txBox="1"/>
            <p:nvPr/>
          </p:nvSpPr>
          <p:spPr>
            <a:xfrm>
              <a:off x="992192" y="2144408"/>
              <a:ext cx="15433358" cy="16427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44316" lvl="1" algn="just">
                <a:lnSpc>
                  <a:spcPts val="3240"/>
                </a:lnSpc>
              </a:pPr>
              <a:endParaRPr lang="sl-SI" sz="3200" dirty="0">
                <a:solidFill>
                  <a:srgbClr val="EAEDE9"/>
                </a:solidFill>
                <a:latin typeface="Rubik"/>
              </a:endParaRPr>
            </a:p>
            <a:p>
              <a:pPr marL="244316" lvl="1" algn="just">
                <a:lnSpc>
                  <a:spcPts val="3240"/>
                </a:lnSpc>
              </a:pPr>
              <a:r>
                <a:rPr lang="sl-SI" sz="3200" dirty="0">
                  <a:solidFill>
                    <a:srgbClr val="EAEDE9"/>
                  </a:solidFill>
                  <a:latin typeface="Rubik"/>
                </a:rPr>
                <a:t>Zmanjševanje razvojnih razlik med posameznimi regijami oziroma območji Slovenije.</a:t>
              </a:r>
            </a:p>
            <a:p>
              <a:pPr marL="244316" lvl="1" algn="just">
                <a:lnSpc>
                  <a:spcPts val="3240"/>
                </a:lnSpc>
              </a:pPr>
              <a:endParaRPr lang="sl-SI" sz="3200" dirty="0">
                <a:solidFill>
                  <a:srgbClr val="EAEDE9"/>
                </a:solidFill>
                <a:latin typeface="Rubik"/>
              </a:endParaRPr>
            </a:p>
            <a:p>
              <a:pPr marL="244316" lvl="1" algn="just">
                <a:lnSpc>
                  <a:spcPts val="3240"/>
                </a:lnSpc>
              </a:pPr>
              <a:r>
                <a:rPr lang="sl-SI" sz="3200" dirty="0">
                  <a:solidFill>
                    <a:srgbClr val="EAEDE9"/>
                  </a:solidFill>
                  <a:latin typeface="Rubik"/>
                </a:rPr>
                <a:t>Pomoč projektom, ki so podnebno nevtralni, trajnostni in pravični za vse.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4789FF3-DEFC-DE34-7532-4341CB516AC7}"/>
                </a:ext>
              </a:extLst>
            </p:cNvPr>
            <p:cNvGrpSpPr/>
            <p:nvPr/>
          </p:nvGrpSpPr>
          <p:grpSpPr>
            <a:xfrm>
              <a:off x="2421732" y="4210166"/>
              <a:ext cx="11837193" cy="5167267"/>
              <a:chOff x="2421732" y="4210166"/>
              <a:chExt cx="11837193" cy="5167267"/>
            </a:xfrm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C2B11813-D2CB-E67D-F150-17C87FCCDC2C}"/>
                  </a:ext>
                </a:extLst>
              </p:cNvPr>
              <p:cNvSpPr/>
              <p:nvPr/>
            </p:nvSpPr>
            <p:spPr>
              <a:xfrm>
                <a:off x="2421732" y="4210166"/>
                <a:ext cx="5200650" cy="2686050"/>
              </a:xfrm>
              <a:custGeom>
                <a:avLst/>
                <a:gdLst/>
                <a:ahLst/>
                <a:cxnLst/>
                <a:rect l="l" t="t" r="r" b="b"/>
                <a:pathLst>
                  <a:path w="5200650" h="2686050">
                    <a:moveTo>
                      <a:pt x="0" y="0"/>
                    </a:moveTo>
                    <a:lnTo>
                      <a:pt x="5200650" y="0"/>
                    </a:lnTo>
                    <a:lnTo>
                      <a:pt x="5200650" y="2686050"/>
                    </a:lnTo>
                    <a:lnTo>
                      <a:pt x="0" y="268605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endParaRPr lang="sl-SI" dirty="0"/>
              </a:p>
            </p:txBody>
          </p:sp>
          <p:sp>
            <p:nvSpPr>
              <p:cNvPr id="16" name="Freeform 6">
                <a:extLst>
                  <a:ext uri="{FF2B5EF4-FFF2-40B4-BE49-F238E27FC236}">
                    <a16:creationId xmlns:a16="http://schemas.microsoft.com/office/drawing/2014/main" id="{C44284EB-029D-1C71-126D-F52DCEC8CC2C}"/>
                  </a:ext>
                </a:extLst>
              </p:cNvPr>
              <p:cNvSpPr/>
              <p:nvPr/>
            </p:nvSpPr>
            <p:spPr>
              <a:xfrm>
                <a:off x="2421732" y="7205733"/>
                <a:ext cx="5129212" cy="2100262"/>
              </a:xfrm>
              <a:custGeom>
                <a:avLst/>
                <a:gdLst/>
                <a:ahLst/>
                <a:cxnLst/>
                <a:rect l="l" t="t" r="r" b="b"/>
                <a:pathLst>
                  <a:path w="5129212" h="2100262">
                    <a:moveTo>
                      <a:pt x="0" y="0"/>
                    </a:moveTo>
                    <a:lnTo>
                      <a:pt x="5129212" y="0"/>
                    </a:lnTo>
                    <a:lnTo>
                      <a:pt x="5129212" y="2100263"/>
                    </a:lnTo>
                    <a:lnTo>
                      <a:pt x="0" y="210026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endParaRPr lang="sl-SI" dirty="0"/>
              </a:p>
            </p:txBody>
          </p:sp>
          <p:sp>
            <p:nvSpPr>
              <p:cNvPr id="17" name="Freeform 7">
                <a:extLst>
                  <a:ext uri="{FF2B5EF4-FFF2-40B4-BE49-F238E27FC236}">
                    <a16:creationId xmlns:a16="http://schemas.microsoft.com/office/drawing/2014/main" id="{015D8891-D6FC-FCED-A1B1-F76150924E05}"/>
                  </a:ext>
                </a:extLst>
              </p:cNvPr>
              <p:cNvSpPr/>
              <p:nvPr/>
            </p:nvSpPr>
            <p:spPr>
              <a:xfrm>
                <a:off x="9144000" y="4210166"/>
                <a:ext cx="5114925" cy="2686050"/>
              </a:xfrm>
              <a:custGeom>
                <a:avLst/>
                <a:gdLst/>
                <a:ahLst/>
                <a:cxnLst/>
                <a:rect l="l" t="t" r="r" b="b"/>
                <a:pathLst>
                  <a:path w="5114925" h="2686050">
                    <a:moveTo>
                      <a:pt x="0" y="0"/>
                    </a:moveTo>
                    <a:lnTo>
                      <a:pt x="5114925" y="0"/>
                    </a:lnTo>
                    <a:lnTo>
                      <a:pt x="5114925" y="2686050"/>
                    </a:lnTo>
                    <a:lnTo>
                      <a:pt x="0" y="268605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endParaRPr lang="sl-SI" dirty="0"/>
              </a:p>
            </p:txBody>
          </p:sp>
          <p:sp>
            <p:nvSpPr>
              <p:cNvPr id="18" name="Freeform 8">
                <a:extLst>
                  <a:ext uri="{FF2B5EF4-FFF2-40B4-BE49-F238E27FC236}">
                    <a16:creationId xmlns:a16="http://schemas.microsoft.com/office/drawing/2014/main" id="{A975A044-03BB-9080-2EB8-E2F8FF8C8ACE}"/>
                  </a:ext>
                </a:extLst>
              </p:cNvPr>
              <p:cNvSpPr/>
              <p:nvPr/>
            </p:nvSpPr>
            <p:spPr>
              <a:xfrm>
                <a:off x="9144000" y="7205733"/>
                <a:ext cx="5114925" cy="2171700"/>
              </a:xfrm>
              <a:custGeom>
                <a:avLst/>
                <a:gdLst/>
                <a:ahLst/>
                <a:cxnLst/>
                <a:rect l="l" t="t" r="r" b="b"/>
                <a:pathLst>
                  <a:path w="5114925" h="2171700">
                    <a:moveTo>
                      <a:pt x="0" y="0"/>
                    </a:moveTo>
                    <a:lnTo>
                      <a:pt x="5114925" y="0"/>
                    </a:lnTo>
                    <a:lnTo>
                      <a:pt x="5114925" y="2171700"/>
                    </a:lnTo>
                    <a:lnTo>
                      <a:pt x="0" y="217170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endParaRPr lang="sl-SI" dirty="0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464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4917EF-F611-76D0-673B-6612A032B6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>
            <a:extLst>
              <a:ext uri="{FF2B5EF4-FFF2-40B4-BE49-F238E27FC236}">
                <a16:creationId xmlns:a16="http://schemas.microsoft.com/office/drawing/2014/main" id="{0CDB4C61-12BA-E321-AD97-F6A3A2C1854A}"/>
              </a:ext>
            </a:extLst>
          </p:cNvPr>
          <p:cNvSpPr txBox="1"/>
          <p:nvPr/>
        </p:nvSpPr>
        <p:spPr>
          <a:xfrm>
            <a:off x="572270" y="387872"/>
            <a:ext cx="17158320" cy="1795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sl-SI" sz="6600" dirty="0">
                <a:solidFill>
                  <a:srgbClr val="9EC2A6"/>
                </a:solidFill>
                <a:latin typeface="Rubik Bold"/>
              </a:rPr>
              <a:t>Višina sredstev s katerimi vsako leto razpolaga SRRS</a:t>
            </a:r>
            <a:endParaRPr lang="en-US" sz="6600" dirty="0">
              <a:solidFill>
                <a:srgbClr val="9EC2A6"/>
              </a:solidFill>
              <a:latin typeface="Rubik Bold"/>
            </a:endParaRP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B5522B8D-5AD9-F6D5-FBE4-A20FC263D520}"/>
              </a:ext>
            </a:extLst>
          </p:cNvPr>
          <p:cNvGrpSpPr/>
          <p:nvPr/>
        </p:nvGrpSpPr>
        <p:grpSpPr>
          <a:xfrm>
            <a:off x="557408" y="2654835"/>
            <a:ext cx="17173183" cy="7244293"/>
            <a:chOff x="1664759" y="3620555"/>
            <a:chExt cx="14675198" cy="8658912"/>
          </a:xfrm>
        </p:grpSpPr>
        <p:grpSp>
          <p:nvGrpSpPr>
            <p:cNvPr id="27" name="Group 19">
              <a:extLst>
                <a:ext uri="{FF2B5EF4-FFF2-40B4-BE49-F238E27FC236}">
                  <a16:creationId xmlns:a16="http://schemas.microsoft.com/office/drawing/2014/main" id="{1B88DB9B-4735-0AA1-3062-19C344C3BB55}"/>
                </a:ext>
              </a:extLst>
            </p:cNvPr>
            <p:cNvGrpSpPr/>
            <p:nvPr/>
          </p:nvGrpSpPr>
          <p:grpSpPr>
            <a:xfrm rot="5400000">
              <a:off x="10807709" y="-43765"/>
              <a:ext cx="1663192" cy="9401302"/>
              <a:chOff x="0" y="0"/>
              <a:chExt cx="1663192" cy="9401302"/>
            </a:xfrm>
          </p:grpSpPr>
          <p:sp>
            <p:nvSpPr>
              <p:cNvPr id="57" name="Freeform 20">
                <a:extLst>
                  <a:ext uri="{FF2B5EF4-FFF2-40B4-BE49-F238E27FC236}">
                    <a16:creationId xmlns:a16="http://schemas.microsoft.com/office/drawing/2014/main" id="{5F39047A-1DFC-FC19-072C-D43595F1B762}"/>
                  </a:ext>
                </a:extLst>
              </p:cNvPr>
              <p:cNvSpPr/>
              <p:nvPr/>
            </p:nvSpPr>
            <p:spPr>
              <a:xfrm>
                <a:off x="12700" y="12700"/>
                <a:ext cx="1637792" cy="9375902"/>
              </a:xfrm>
              <a:custGeom>
                <a:avLst/>
                <a:gdLst/>
                <a:ahLst/>
                <a:cxnLst/>
                <a:rect l="l" t="t" r="r" b="b"/>
                <a:pathLst>
                  <a:path w="1637792" h="9375902">
                    <a:moveTo>
                      <a:pt x="272923" y="0"/>
                    </a:moveTo>
                    <a:lnTo>
                      <a:pt x="1364869" y="0"/>
                    </a:lnTo>
                    <a:cubicBezTo>
                      <a:pt x="1515618" y="0"/>
                      <a:pt x="1637792" y="123825"/>
                      <a:pt x="1637792" y="276479"/>
                    </a:cubicBezTo>
                    <a:lnTo>
                      <a:pt x="1637792" y="9375902"/>
                    </a:lnTo>
                    <a:lnTo>
                      <a:pt x="0" y="9375902"/>
                    </a:lnTo>
                    <a:lnTo>
                      <a:pt x="0" y="276479"/>
                    </a:lnTo>
                    <a:cubicBezTo>
                      <a:pt x="0" y="123825"/>
                      <a:pt x="122174" y="0"/>
                      <a:pt x="272923" y="0"/>
                    </a:cubicBezTo>
                    <a:close/>
                  </a:path>
                </a:pathLst>
              </a:custGeom>
              <a:solidFill>
                <a:srgbClr val="C2D8C7"/>
              </a:solidFill>
            </p:spPr>
            <p:txBody>
              <a:bodyPr/>
              <a:lstStyle/>
              <a:p>
                <a:endParaRPr lang="sl-SI" dirty="0"/>
              </a:p>
            </p:txBody>
          </p:sp>
          <p:sp>
            <p:nvSpPr>
              <p:cNvPr id="58" name="Freeform 21">
                <a:extLst>
                  <a:ext uri="{FF2B5EF4-FFF2-40B4-BE49-F238E27FC236}">
                    <a16:creationId xmlns:a16="http://schemas.microsoft.com/office/drawing/2014/main" id="{5C2E96D8-25F6-8C40-2C2B-AB87358076C8}"/>
                  </a:ext>
                </a:extLst>
              </p:cNvPr>
              <p:cNvSpPr/>
              <p:nvPr/>
            </p:nvSpPr>
            <p:spPr>
              <a:xfrm>
                <a:off x="0" y="0"/>
                <a:ext cx="1663192" cy="9401302"/>
              </a:xfrm>
              <a:custGeom>
                <a:avLst/>
                <a:gdLst/>
                <a:ahLst/>
                <a:cxnLst/>
                <a:rect l="l" t="t" r="r" b="b"/>
                <a:pathLst>
                  <a:path w="1663192" h="9401302">
                    <a:moveTo>
                      <a:pt x="285623" y="0"/>
                    </a:moveTo>
                    <a:lnTo>
                      <a:pt x="1377569" y="0"/>
                    </a:lnTo>
                    <a:lnTo>
                      <a:pt x="1377569" y="12700"/>
                    </a:lnTo>
                    <a:lnTo>
                      <a:pt x="1377569" y="0"/>
                    </a:lnTo>
                    <a:cubicBezTo>
                      <a:pt x="1535557" y="0"/>
                      <a:pt x="1663192" y="129667"/>
                      <a:pt x="1663192" y="289179"/>
                    </a:cubicBezTo>
                    <a:lnTo>
                      <a:pt x="1650492" y="289179"/>
                    </a:lnTo>
                    <a:lnTo>
                      <a:pt x="1663192" y="289179"/>
                    </a:lnTo>
                    <a:lnTo>
                      <a:pt x="1663192" y="9388602"/>
                    </a:lnTo>
                    <a:cubicBezTo>
                      <a:pt x="1663192" y="9395587"/>
                      <a:pt x="1657477" y="9401302"/>
                      <a:pt x="1650492" y="9401302"/>
                    </a:cubicBezTo>
                    <a:lnTo>
                      <a:pt x="12700" y="9401302"/>
                    </a:lnTo>
                    <a:cubicBezTo>
                      <a:pt x="5715" y="9401302"/>
                      <a:pt x="0" y="9395587"/>
                      <a:pt x="0" y="9388602"/>
                    </a:cubicBezTo>
                    <a:lnTo>
                      <a:pt x="0" y="289179"/>
                    </a:lnTo>
                    <a:lnTo>
                      <a:pt x="12700" y="289179"/>
                    </a:lnTo>
                    <a:lnTo>
                      <a:pt x="0" y="289179"/>
                    </a:lnTo>
                    <a:cubicBezTo>
                      <a:pt x="0" y="129667"/>
                      <a:pt x="127762" y="0"/>
                      <a:pt x="285623" y="0"/>
                    </a:cubicBezTo>
                    <a:cubicBezTo>
                      <a:pt x="289560" y="0"/>
                      <a:pt x="293243" y="1778"/>
                      <a:pt x="295656" y="4826"/>
                    </a:cubicBezTo>
                    <a:lnTo>
                      <a:pt x="285623" y="12700"/>
                    </a:lnTo>
                    <a:lnTo>
                      <a:pt x="285623" y="0"/>
                    </a:lnTo>
                    <a:moveTo>
                      <a:pt x="285623" y="25400"/>
                    </a:moveTo>
                    <a:cubicBezTo>
                      <a:pt x="281686" y="25400"/>
                      <a:pt x="278003" y="23622"/>
                      <a:pt x="275590" y="20574"/>
                    </a:cubicBezTo>
                    <a:lnTo>
                      <a:pt x="285623" y="12700"/>
                    </a:lnTo>
                    <a:lnTo>
                      <a:pt x="285623" y="25400"/>
                    </a:lnTo>
                    <a:cubicBezTo>
                      <a:pt x="142113" y="25400"/>
                      <a:pt x="25400" y="143383"/>
                      <a:pt x="25400" y="289179"/>
                    </a:cubicBezTo>
                    <a:lnTo>
                      <a:pt x="25400" y="9388602"/>
                    </a:lnTo>
                    <a:lnTo>
                      <a:pt x="12700" y="9388602"/>
                    </a:lnTo>
                    <a:lnTo>
                      <a:pt x="12700" y="9375902"/>
                    </a:lnTo>
                    <a:lnTo>
                      <a:pt x="1650619" y="9375902"/>
                    </a:lnTo>
                    <a:lnTo>
                      <a:pt x="1650619" y="9388602"/>
                    </a:lnTo>
                    <a:lnTo>
                      <a:pt x="1637919" y="9388602"/>
                    </a:lnTo>
                    <a:lnTo>
                      <a:pt x="1637919" y="289179"/>
                    </a:lnTo>
                    <a:cubicBezTo>
                      <a:pt x="1637919" y="143383"/>
                      <a:pt x="1521206" y="25400"/>
                      <a:pt x="1377569" y="25400"/>
                    </a:cubicBezTo>
                    <a:lnTo>
                      <a:pt x="285623" y="254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sl-SI" dirty="0"/>
              </a:p>
            </p:txBody>
          </p:sp>
        </p:grpSp>
        <p:sp>
          <p:nvSpPr>
            <p:cNvPr id="28" name="TextBox 22">
              <a:extLst>
                <a:ext uri="{FF2B5EF4-FFF2-40B4-BE49-F238E27FC236}">
                  <a16:creationId xmlns:a16="http://schemas.microsoft.com/office/drawing/2014/main" id="{3BDD9820-F405-0F8C-9603-2900D36C15DB}"/>
                </a:ext>
              </a:extLst>
            </p:cNvPr>
            <p:cNvSpPr txBox="1"/>
            <p:nvPr/>
          </p:nvSpPr>
          <p:spPr>
            <a:xfrm>
              <a:off x="7045367" y="3873039"/>
              <a:ext cx="8651008" cy="13563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42925" lvl="1" indent="-271462" algn="l">
                <a:lnSpc>
                  <a:spcPts val="3240"/>
                </a:lnSpc>
                <a:buFont typeface="Arial"/>
                <a:buChar char="•"/>
              </a:pPr>
              <a:r>
                <a:rPr lang="en-US" sz="2400" dirty="0">
                  <a:solidFill>
                    <a:srgbClr val="464646"/>
                  </a:solidFill>
                  <a:latin typeface="Arial"/>
                </a:rPr>
                <a:t>v 2022 do </a:t>
              </a:r>
              <a:r>
                <a:rPr lang="en-US" sz="2400" dirty="0">
                  <a:solidFill>
                    <a:srgbClr val="5E5E5E"/>
                  </a:solidFill>
                  <a:latin typeface="Arial"/>
                </a:rPr>
                <a:t>13 mio €</a:t>
              </a:r>
            </a:p>
            <a:p>
              <a:pPr marL="542925" lvl="1" indent="-271462" algn="l">
                <a:lnSpc>
                  <a:spcPts val="3240"/>
                </a:lnSpc>
                <a:buFont typeface="Arial"/>
                <a:buChar char="•"/>
              </a:pPr>
              <a:r>
                <a:rPr lang="en-US" sz="2400" dirty="0">
                  <a:solidFill>
                    <a:srgbClr val="464646"/>
                  </a:solidFill>
                  <a:latin typeface="Arial"/>
                </a:rPr>
                <a:t>v 2023 do </a:t>
              </a:r>
              <a:r>
                <a:rPr lang="en-US" sz="2400" dirty="0">
                  <a:solidFill>
                    <a:srgbClr val="5E5E5E"/>
                  </a:solidFill>
                  <a:latin typeface="Arial"/>
                </a:rPr>
                <a:t>16 mio €</a:t>
              </a:r>
              <a:endParaRPr lang="sl-SI" sz="2400" dirty="0">
                <a:solidFill>
                  <a:srgbClr val="5E5E5E"/>
                </a:solidFill>
                <a:latin typeface="Arial"/>
              </a:endParaRPr>
            </a:p>
            <a:p>
              <a:pPr marL="542925" lvl="1" indent="-271462" algn="l">
                <a:lnSpc>
                  <a:spcPts val="3240"/>
                </a:lnSpc>
                <a:buFont typeface="Arial"/>
                <a:buChar char="•"/>
              </a:pPr>
              <a:r>
                <a:rPr lang="sl-SI" sz="2400" dirty="0">
                  <a:solidFill>
                    <a:srgbClr val="5E5E5E"/>
                  </a:solidFill>
                  <a:latin typeface="Arial"/>
                </a:rPr>
                <a:t>v 2024 do 13 mio €</a:t>
              </a:r>
              <a:endParaRPr lang="en-US" sz="2400" dirty="0">
                <a:solidFill>
                  <a:srgbClr val="5E5E5E"/>
                </a:solidFill>
                <a:latin typeface="Arial"/>
              </a:endParaRPr>
            </a:p>
          </p:txBody>
        </p:sp>
        <p:grpSp>
          <p:nvGrpSpPr>
            <p:cNvPr id="29" name="Group 23">
              <a:extLst>
                <a:ext uri="{FF2B5EF4-FFF2-40B4-BE49-F238E27FC236}">
                  <a16:creationId xmlns:a16="http://schemas.microsoft.com/office/drawing/2014/main" id="{DAB24DA1-F847-C530-19DA-E376DD7DD3A3}"/>
                </a:ext>
              </a:extLst>
            </p:cNvPr>
            <p:cNvGrpSpPr/>
            <p:nvPr/>
          </p:nvGrpSpPr>
          <p:grpSpPr>
            <a:xfrm>
              <a:off x="1664759" y="3620555"/>
              <a:ext cx="5299329" cy="2072767"/>
              <a:chOff x="0" y="0"/>
              <a:chExt cx="5299329" cy="2072767"/>
            </a:xfrm>
          </p:grpSpPr>
          <p:sp>
            <p:nvSpPr>
              <p:cNvPr id="55" name="Freeform 24">
                <a:extLst>
                  <a:ext uri="{FF2B5EF4-FFF2-40B4-BE49-F238E27FC236}">
                    <a16:creationId xmlns:a16="http://schemas.microsoft.com/office/drawing/2014/main" id="{3C1FB6DF-1F4B-9949-84A5-9D17FA8CBE52}"/>
                  </a:ext>
                </a:extLst>
              </p:cNvPr>
              <p:cNvSpPr/>
              <p:nvPr/>
            </p:nvSpPr>
            <p:spPr>
              <a:xfrm>
                <a:off x="12700" y="12700"/>
                <a:ext cx="5273929" cy="2047367"/>
              </a:xfrm>
              <a:custGeom>
                <a:avLst/>
                <a:gdLst/>
                <a:ahLst/>
                <a:cxnLst/>
                <a:rect l="l" t="t" r="r" b="b"/>
                <a:pathLst>
                  <a:path w="5273929" h="2047367">
                    <a:moveTo>
                      <a:pt x="0" y="341249"/>
                    </a:moveTo>
                    <a:cubicBezTo>
                      <a:pt x="0" y="152781"/>
                      <a:pt x="153924" y="0"/>
                      <a:pt x="343789" y="0"/>
                    </a:cubicBezTo>
                    <a:lnTo>
                      <a:pt x="4930140" y="0"/>
                    </a:lnTo>
                    <a:cubicBezTo>
                      <a:pt x="5120005" y="0"/>
                      <a:pt x="5273929" y="152781"/>
                      <a:pt x="5273929" y="341249"/>
                    </a:cubicBezTo>
                    <a:lnTo>
                      <a:pt x="5273929" y="1706118"/>
                    </a:lnTo>
                    <a:cubicBezTo>
                      <a:pt x="5273929" y="1894586"/>
                      <a:pt x="5120005" y="2047367"/>
                      <a:pt x="4930140" y="2047367"/>
                    </a:cubicBezTo>
                    <a:lnTo>
                      <a:pt x="343789" y="2047367"/>
                    </a:lnTo>
                    <a:cubicBezTo>
                      <a:pt x="153924" y="2047367"/>
                      <a:pt x="0" y="1894586"/>
                      <a:pt x="0" y="1706118"/>
                    </a:cubicBezTo>
                    <a:close/>
                  </a:path>
                </a:pathLst>
              </a:custGeom>
              <a:solidFill>
                <a:srgbClr val="9DC1A6"/>
              </a:solidFill>
            </p:spPr>
            <p:txBody>
              <a:bodyPr/>
              <a:lstStyle/>
              <a:p>
                <a:endParaRPr lang="sl-SI" dirty="0"/>
              </a:p>
            </p:txBody>
          </p:sp>
          <p:sp>
            <p:nvSpPr>
              <p:cNvPr id="56" name="Freeform 25">
                <a:extLst>
                  <a:ext uri="{FF2B5EF4-FFF2-40B4-BE49-F238E27FC236}">
                    <a16:creationId xmlns:a16="http://schemas.microsoft.com/office/drawing/2014/main" id="{0FBFBFA4-889E-D5CF-7D7E-00E0DE5492B1}"/>
                  </a:ext>
                </a:extLst>
              </p:cNvPr>
              <p:cNvSpPr/>
              <p:nvPr/>
            </p:nvSpPr>
            <p:spPr>
              <a:xfrm>
                <a:off x="0" y="0"/>
                <a:ext cx="5299329" cy="2072767"/>
              </a:xfrm>
              <a:custGeom>
                <a:avLst/>
                <a:gdLst/>
                <a:ahLst/>
                <a:cxnLst/>
                <a:rect l="l" t="t" r="r" b="b"/>
                <a:pathLst>
                  <a:path w="5299329" h="2072767">
                    <a:moveTo>
                      <a:pt x="0" y="353949"/>
                    </a:moveTo>
                    <a:cubicBezTo>
                      <a:pt x="0" y="158369"/>
                      <a:pt x="159766" y="0"/>
                      <a:pt x="356489" y="0"/>
                    </a:cubicBezTo>
                    <a:lnTo>
                      <a:pt x="4942840" y="0"/>
                    </a:lnTo>
                    <a:lnTo>
                      <a:pt x="4942840" y="12700"/>
                    </a:lnTo>
                    <a:lnTo>
                      <a:pt x="4942840" y="0"/>
                    </a:lnTo>
                    <a:cubicBezTo>
                      <a:pt x="5139690" y="0"/>
                      <a:pt x="5299329" y="158369"/>
                      <a:pt x="5299329" y="353949"/>
                    </a:cubicBezTo>
                    <a:lnTo>
                      <a:pt x="5286629" y="353949"/>
                    </a:lnTo>
                    <a:lnTo>
                      <a:pt x="5299329" y="353949"/>
                    </a:lnTo>
                    <a:lnTo>
                      <a:pt x="5299329" y="1718818"/>
                    </a:lnTo>
                    <a:lnTo>
                      <a:pt x="5286629" y="1718818"/>
                    </a:lnTo>
                    <a:lnTo>
                      <a:pt x="5299329" y="1718818"/>
                    </a:lnTo>
                    <a:cubicBezTo>
                      <a:pt x="5299329" y="1914398"/>
                      <a:pt x="5139563" y="2072767"/>
                      <a:pt x="4942840" y="2072767"/>
                    </a:cubicBezTo>
                    <a:lnTo>
                      <a:pt x="4942840" y="2060067"/>
                    </a:lnTo>
                    <a:lnTo>
                      <a:pt x="4942840" y="2072767"/>
                    </a:lnTo>
                    <a:lnTo>
                      <a:pt x="356489" y="2072767"/>
                    </a:lnTo>
                    <a:lnTo>
                      <a:pt x="356489" y="2060067"/>
                    </a:lnTo>
                    <a:lnTo>
                      <a:pt x="356489" y="2072767"/>
                    </a:lnTo>
                    <a:cubicBezTo>
                      <a:pt x="159766" y="2072767"/>
                      <a:pt x="0" y="1914398"/>
                      <a:pt x="0" y="1718818"/>
                    </a:cubicBezTo>
                    <a:lnTo>
                      <a:pt x="0" y="353949"/>
                    </a:lnTo>
                    <a:lnTo>
                      <a:pt x="12700" y="353949"/>
                    </a:lnTo>
                    <a:lnTo>
                      <a:pt x="0" y="353949"/>
                    </a:lnTo>
                    <a:moveTo>
                      <a:pt x="25400" y="353949"/>
                    </a:moveTo>
                    <a:lnTo>
                      <a:pt x="25400" y="1718818"/>
                    </a:lnTo>
                    <a:lnTo>
                      <a:pt x="12700" y="1718818"/>
                    </a:lnTo>
                    <a:lnTo>
                      <a:pt x="25400" y="1718818"/>
                    </a:lnTo>
                    <a:cubicBezTo>
                      <a:pt x="25400" y="1900174"/>
                      <a:pt x="173609" y="2047367"/>
                      <a:pt x="356489" y="2047367"/>
                    </a:cubicBezTo>
                    <a:lnTo>
                      <a:pt x="4942840" y="2047367"/>
                    </a:lnTo>
                    <a:cubicBezTo>
                      <a:pt x="5125847" y="2047367"/>
                      <a:pt x="5273929" y="1900174"/>
                      <a:pt x="5273929" y="1718818"/>
                    </a:cubicBezTo>
                    <a:lnTo>
                      <a:pt x="5273929" y="353949"/>
                    </a:lnTo>
                    <a:cubicBezTo>
                      <a:pt x="5273929" y="172593"/>
                      <a:pt x="5125720" y="25400"/>
                      <a:pt x="4942840" y="25400"/>
                    </a:cubicBezTo>
                    <a:lnTo>
                      <a:pt x="356489" y="25400"/>
                    </a:lnTo>
                    <a:lnTo>
                      <a:pt x="356489" y="12700"/>
                    </a:lnTo>
                    <a:lnTo>
                      <a:pt x="356489" y="25400"/>
                    </a:lnTo>
                    <a:cubicBezTo>
                      <a:pt x="173609" y="25400"/>
                      <a:pt x="25400" y="172593"/>
                      <a:pt x="25400" y="353949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sl-SI" dirty="0"/>
              </a:p>
            </p:txBody>
          </p:sp>
        </p:grpSp>
        <p:sp>
          <p:nvSpPr>
            <p:cNvPr id="30" name="TextBox 26">
              <a:extLst>
                <a:ext uri="{FF2B5EF4-FFF2-40B4-BE49-F238E27FC236}">
                  <a16:creationId xmlns:a16="http://schemas.microsoft.com/office/drawing/2014/main" id="{8678324A-14A8-A72A-0095-5EE61C37B002}"/>
                </a:ext>
              </a:extLst>
            </p:cNvPr>
            <p:cNvSpPr txBox="1"/>
            <p:nvPr/>
          </p:nvSpPr>
          <p:spPr>
            <a:xfrm>
              <a:off x="1886620" y="4015320"/>
              <a:ext cx="4855604" cy="12451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02"/>
                </a:lnSpc>
              </a:pPr>
              <a:r>
                <a:rPr lang="en-US" sz="3150" dirty="0">
                  <a:solidFill>
                    <a:srgbClr val="FFFFFF"/>
                  </a:solidFill>
                  <a:latin typeface="Arial Bold"/>
                </a:rPr>
                <a:t>AGRO</a:t>
              </a:r>
              <a:r>
                <a:rPr lang="en-US" sz="3150" dirty="0">
                  <a:solidFill>
                    <a:srgbClr val="FFFFFF"/>
                  </a:solidFill>
                  <a:latin typeface="Arial"/>
                </a:rPr>
                <a:t> - kmetijstvo in gozdarstvo</a:t>
              </a:r>
            </a:p>
          </p:txBody>
        </p:sp>
        <p:grpSp>
          <p:nvGrpSpPr>
            <p:cNvPr id="31" name="Group 27">
              <a:extLst>
                <a:ext uri="{FF2B5EF4-FFF2-40B4-BE49-F238E27FC236}">
                  <a16:creationId xmlns:a16="http://schemas.microsoft.com/office/drawing/2014/main" id="{C1D15C05-F622-A54B-A444-C744B977CFB0}"/>
                </a:ext>
              </a:extLst>
            </p:cNvPr>
            <p:cNvGrpSpPr/>
            <p:nvPr/>
          </p:nvGrpSpPr>
          <p:grpSpPr>
            <a:xfrm rot="5400000">
              <a:off x="10807709" y="2105943"/>
              <a:ext cx="1663192" cy="9401302"/>
              <a:chOff x="0" y="0"/>
              <a:chExt cx="1663192" cy="9401302"/>
            </a:xfrm>
          </p:grpSpPr>
          <p:sp>
            <p:nvSpPr>
              <p:cNvPr id="53" name="Freeform 28">
                <a:extLst>
                  <a:ext uri="{FF2B5EF4-FFF2-40B4-BE49-F238E27FC236}">
                    <a16:creationId xmlns:a16="http://schemas.microsoft.com/office/drawing/2014/main" id="{6ADE8CE7-A17D-C787-4E7D-DEC79868671C}"/>
                  </a:ext>
                </a:extLst>
              </p:cNvPr>
              <p:cNvSpPr/>
              <p:nvPr/>
            </p:nvSpPr>
            <p:spPr>
              <a:xfrm>
                <a:off x="12700" y="12700"/>
                <a:ext cx="1637792" cy="9375902"/>
              </a:xfrm>
              <a:custGeom>
                <a:avLst/>
                <a:gdLst/>
                <a:ahLst/>
                <a:cxnLst/>
                <a:rect l="l" t="t" r="r" b="b"/>
                <a:pathLst>
                  <a:path w="1637792" h="9375902">
                    <a:moveTo>
                      <a:pt x="272923" y="0"/>
                    </a:moveTo>
                    <a:lnTo>
                      <a:pt x="1364869" y="0"/>
                    </a:lnTo>
                    <a:cubicBezTo>
                      <a:pt x="1515618" y="0"/>
                      <a:pt x="1637792" y="123825"/>
                      <a:pt x="1637792" y="276479"/>
                    </a:cubicBezTo>
                    <a:lnTo>
                      <a:pt x="1637792" y="9375902"/>
                    </a:lnTo>
                    <a:lnTo>
                      <a:pt x="0" y="9375902"/>
                    </a:lnTo>
                    <a:lnTo>
                      <a:pt x="0" y="276479"/>
                    </a:lnTo>
                    <a:cubicBezTo>
                      <a:pt x="0" y="123825"/>
                      <a:pt x="122174" y="0"/>
                      <a:pt x="272923" y="0"/>
                    </a:cubicBezTo>
                    <a:close/>
                  </a:path>
                </a:pathLst>
              </a:custGeom>
              <a:solidFill>
                <a:srgbClr val="FAC4BE"/>
              </a:solidFill>
            </p:spPr>
            <p:txBody>
              <a:bodyPr/>
              <a:lstStyle/>
              <a:p>
                <a:endParaRPr lang="sl-SI" dirty="0"/>
              </a:p>
            </p:txBody>
          </p:sp>
          <p:sp>
            <p:nvSpPr>
              <p:cNvPr id="54" name="Freeform 29">
                <a:extLst>
                  <a:ext uri="{FF2B5EF4-FFF2-40B4-BE49-F238E27FC236}">
                    <a16:creationId xmlns:a16="http://schemas.microsoft.com/office/drawing/2014/main" id="{5B395A67-3070-D988-74DF-3113520C89CC}"/>
                  </a:ext>
                </a:extLst>
              </p:cNvPr>
              <p:cNvSpPr/>
              <p:nvPr/>
            </p:nvSpPr>
            <p:spPr>
              <a:xfrm>
                <a:off x="0" y="0"/>
                <a:ext cx="1663192" cy="9401302"/>
              </a:xfrm>
              <a:custGeom>
                <a:avLst/>
                <a:gdLst/>
                <a:ahLst/>
                <a:cxnLst/>
                <a:rect l="l" t="t" r="r" b="b"/>
                <a:pathLst>
                  <a:path w="1663192" h="9401302">
                    <a:moveTo>
                      <a:pt x="285623" y="0"/>
                    </a:moveTo>
                    <a:lnTo>
                      <a:pt x="1377569" y="0"/>
                    </a:lnTo>
                    <a:lnTo>
                      <a:pt x="1377569" y="12700"/>
                    </a:lnTo>
                    <a:lnTo>
                      <a:pt x="1377569" y="0"/>
                    </a:lnTo>
                    <a:cubicBezTo>
                      <a:pt x="1535557" y="0"/>
                      <a:pt x="1663192" y="129667"/>
                      <a:pt x="1663192" y="289179"/>
                    </a:cubicBezTo>
                    <a:lnTo>
                      <a:pt x="1650492" y="289179"/>
                    </a:lnTo>
                    <a:lnTo>
                      <a:pt x="1663192" y="289179"/>
                    </a:lnTo>
                    <a:lnTo>
                      <a:pt x="1663192" y="9388602"/>
                    </a:lnTo>
                    <a:cubicBezTo>
                      <a:pt x="1663192" y="9395587"/>
                      <a:pt x="1657477" y="9401302"/>
                      <a:pt x="1650492" y="9401302"/>
                    </a:cubicBezTo>
                    <a:lnTo>
                      <a:pt x="12700" y="9401302"/>
                    </a:lnTo>
                    <a:cubicBezTo>
                      <a:pt x="5715" y="9401302"/>
                      <a:pt x="0" y="9395587"/>
                      <a:pt x="0" y="9388602"/>
                    </a:cubicBezTo>
                    <a:lnTo>
                      <a:pt x="0" y="289179"/>
                    </a:lnTo>
                    <a:lnTo>
                      <a:pt x="12700" y="289179"/>
                    </a:lnTo>
                    <a:lnTo>
                      <a:pt x="0" y="289179"/>
                    </a:lnTo>
                    <a:cubicBezTo>
                      <a:pt x="0" y="129667"/>
                      <a:pt x="127762" y="0"/>
                      <a:pt x="285623" y="0"/>
                    </a:cubicBezTo>
                    <a:cubicBezTo>
                      <a:pt x="289560" y="0"/>
                      <a:pt x="293243" y="1778"/>
                      <a:pt x="295656" y="4826"/>
                    </a:cubicBezTo>
                    <a:lnTo>
                      <a:pt x="285623" y="12700"/>
                    </a:lnTo>
                    <a:lnTo>
                      <a:pt x="285623" y="0"/>
                    </a:lnTo>
                    <a:moveTo>
                      <a:pt x="285623" y="25400"/>
                    </a:moveTo>
                    <a:cubicBezTo>
                      <a:pt x="281686" y="25400"/>
                      <a:pt x="278003" y="23622"/>
                      <a:pt x="275590" y="20574"/>
                    </a:cubicBezTo>
                    <a:lnTo>
                      <a:pt x="285623" y="12700"/>
                    </a:lnTo>
                    <a:lnTo>
                      <a:pt x="285623" y="25400"/>
                    </a:lnTo>
                    <a:cubicBezTo>
                      <a:pt x="142113" y="25400"/>
                      <a:pt x="25400" y="143383"/>
                      <a:pt x="25400" y="289179"/>
                    </a:cubicBezTo>
                    <a:lnTo>
                      <a:pt x="25400" y="9388602"/>
                    </a:lnTo>
                    <a:lnTo>
                      <a:pt x="12700" y="9388602"/>
                    </a:lnTo>
                    <a:lnTo>
                      <a:pt x="12700" y="9375902"/>
                    </a:lnTo>
                    <a:lnTo>
                      <a:pt x="1650619" y="9375902"/>
                    </a:lnTo>
                    <a:lnTo>
                      <a:pt x="1650619" y="9388602"/>
                    </a:lnTo>
                    <a:lnTo>
                      <a:pt x="1637919" y="9388602"/>
                    </a:lnTo>
                    <a:lnTo>
                      <a:pt x="1637919" y="289179"/>
                    </a:lnTo>
                    <a:cubicBezTo>
                      <a:pt x="1637919" y="143383"/>
                      <a:pt x="1521206" y="25400"/>
                      <a:pt x="1377569" y="25400"/>
                    </a:cubicBezTo>
                    <a:lnTo>
                      <a:pt x="285623" y="254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sl-SI" dirty="0"/>
              </a:p>
            </p:txBody>
          </p:sp>
        </p:grpSp>
        <p:sp>
          <p:nvSpPr>
            <p:cNvPr id="32" name="TextBox 30">
              <a:extLst>
                <a:ext uri="{FF2B5EF4-FFF2-40B4-BE49-F238E27FC236}">
                  <a16:creationId xmlns:a16="http://schemas.microsoft.com/office/drawing/2014/main" id="{FD75528E-658A-472C-CE89-B14B5A7BA6F2}"/>
                </a:ext>
              </a:extLst>
            </p:cNvPr>
            <p:cNvSpPr txBox="1"/>
            <p:nvPr/>
          </p:nvSpPr>
          <p:spPr>
            <a:xfrm>
              <a:off x="7045367" y="6062371"/>
              <a:ext cx="9107958" cy="13563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42925" lvl="1" indent="-271462" algn="l">
                <a:lnSpc>
                  <a:spcPts val="3240"/>
                </a:lnSpc>
                <a:buFont typeface="Arial"/>
                <a:buChar char="•"/>
              </a:pPr>
              <a:r>
                <a:rPr lang="en-US" sz="2400" dirty="0">
                  <a:solidFill>
                    <a:srgbClr val="464646"/>
                  </a:solidFill>
                  <a:latin typeface="Arial"/>
                </a:rPr>
                <a:t>v 2022 do </a:t>
              </a:r>
              <a:r>
                <a:rPr lang="en-US" sz="2400" dirty="0">
                  <a:solidFill>
                    <a:srgbClr val="5E5E5E"/>
                  </a:solidFill>
                  <a:latin typeface="Arial"/>
                </a:rPr>
                <a:t>13 mio €</a:t>
              </a:r>
            </a:p>
            <a:p>
              <a:pPr marL="542925" lvl="1" indent="-271462" algn="l">
                <a:lnSpc>
                  <a:spcPts val="3240"/>
                </a:lnSpc>
                <a:buFont typeface="Arial"/>
                <a:buChar char="•"/>
              </a:pPr>
              <a:r>
                <a:rPr lang="en-US" sz="2400" dirty="0">
                  <a:solidFill>
                    <a:srgbClr val="464646"/>
                  </a:solidFill>
                  <a:latin typeface="Arial"/>
                </a:rPr>
                <a:t>v 2023 do </a:t>
              </a:r>
              <a:r>
                <a:rPr lang="en-US" sz="2400" dirty="0">
                  <a:solidFill>
                    <a:srgbClr val="5E5E5E"/>
                  </a:solidFill>
                  <a:latin typeface="Arial"/>
                </a:rPr>
                <a:t>16 mio </a:t>
              </a:r>
              <a:r>
                <a:rPr lang="sl-SI" sz="2400" dirty="0">
                  <a:solidFill>
                    <a:srgbClr val="5E5E5E"/>
                  </a:solidFill>
                  <a:latin typeface="Arial"/>
                </a:rPr>
                <a:t>€</a:t>
              </a:r>
            </a:p>
            <a:p>
              <a:pPr marL="542925" lvl="1" indent="-271462" algn="l">
                <a:lnSpc>
                  <a:spcPts val="3240"/>
                </a:lnSpc>
                <a:buFont typeface="Arial"/>
                <a:buChar char="•"/>
              </a:pPr>
              <a:r>
                <a:rPr lang="sl-SI" sz="2400" dirty="0">
                  <a:solidFill>
                    <a:srgbClr val="5E5E5E"/>
                  </a:solidFill>
                  <a:latin typeface="Arial"/>
                </a:rPr>
                <a:t>v 2024 do 37 mio €</a:t>
              </a:r>
              <a:endParaRPr lang="en-US" sz="2400" dirty="0">
                <a:solidFill>
                  <a:srgbClr val="5E5E5E"/>
                </a:solidFill>
                <a:latin typeface="Arial"/>
              </a:endParaRPr>
            </a:p>
          </p:txBody>
        </p:sp>
        <p:grpSp>
          <p:nvGrpSpPr>
            <p:cNvPr id="33" name="Group 31">
              <a:extLst>
                <a:ext uri="{FF2B5EF4-FFF2-40B4-BE49-F238E27FC236}">
                  <a16:creationId xmlns:a16="http://schemas.microsoft.com/office/drawing/2014/main" id="{D4C66530-B937-0E63-2E96-A3330E38CC3A}"/>
                </a:ext>
              </a:extLst>
            </p:cNvPr>
            <p:cNvGrpSpPr/>
            <p:nvPr/>
          </p:nvGrpSpPr>
          <p:grpSpPr>
            <a:xfrm>
              <a:off x="1664759" y="5770264"/>
              <a:ext cx="5299329" cy="2072767"/>
              <a:chOff x="0" y="0"/>
              <a:chExt cx="5299329" cy="2072767"/>
            </a:xfrm>
          </p:grpSpPr>
          <p:sp>
            <p:nvSpPr>
              <p:cNvPr id="51" name="Freeform 32">
                <a:extLst>
                  <a:ext uri="{FF2B5EF4-FFF2-40B4-BE49-F238E27FC236}">
                    <a16:creationId xmlns:a16="http://schemas.microsoft.com/office/drawing/2014/main" id="{17453283-BDB3-A19C-1388-01441F8F11CE}"/>
                  </a:ext>
                </a:extLst>
              </p:cNvPr>
              <p:cNvSpPr/>
              <p:nvPr/>
            </p:nvSpPr>
            <p:spPr>
              <a:xfrm>
                <a:off x="12700" y="12700"/>
                <a:ext cx="5273929" cy="2047367"/>
              </a:xfrm>
              <a:custGeom>
                <a:avLst/>
                <a:gdLst/>
                <a:ahLst/>
                <a:cxnLst/>
                <a:rect l="l" t="t" r="r" b="b"/>
                <a:pathLst>
                  <a:path w="5273929" h="2047367">
                    <a:moveTo>
                      <a:pt x="0" y="341249"/>
                    </a:moveTo>
                    <a:cubicBezTo>
                      <a:pt x="0" y="152781"/>
                      <a:pt x="153924" y="0"/>
                      <a:pt x="343789" y="0"/>
                    </a:cubicBezTo>
                    <a:lnTo>
                      <a:pt x="4930140" y="0"/>
                    </a:lnTo>
                    <a:cubicBezTo>
                      <a:pt x="5120005" y="0"/>
                      <a:pt x="5273929" y="152781"/>
                      <a:pt x="5273929" y="341249"/>
                    </a:cubicBezTo>
                    <a:lnTo>
                      <a:pt x="5273929" y="1706118"/>
                    </a:lnTo>
                    <a:cubicBezTo>
                      <a:pt x="5273929" y="1894586"/>
                      <a:pt x="5120005" y="2047367"/>
                      <a:pt x="4930140" y="2047367"/>
                    </a:cubicBezTo>
                    <a:lnTo>
                      <a:pt x="343789" y="2047367"/>
                    </a:lnTo>
                    <a:cubicBezTo>
                      <a:pt x="153924" y="2047367"/>
                      <a:pt x="0" y="1894586"/>
                      <a:pt x="0" y="1706118"/>
                    </a:cubicBezTo>
                    <a:close/>
                  </a:path>
                </a:pathLst>
              </a:custGeom>
              <a:solidFill>
                <a:srgbClr val="F15B4C"/>
              </a:solidFill>
            </p:spPr>
            <p:txBody>
              <a:bodyPr/>
              <a:lstStyle/>
              <a:p>
                <a:endParaRPr lang="sl-SI" dirty="0"/>
              </a:p>
            </p:txBody>
          </p:sp>
          <p:sp>
            <p:nvSpPr>
              <p:cNvPr id="52" name="Freeform 33">
                <a:extLst>
                  <a:ext uri="{FF2B5EF4-FFF2-40B4-BE49-F238E27FC236}">
                    <a16:creationId xmlns:a16="http://schemas.microsoft.com/office/drawing/2014/main" id="{A6C7AE19-6CEA-C062-CE4C-26EC4172334A}"/>
                  </a:ext>
                </a:extLst>
              </p:cNvPr>
              <p:cNvSpPr/>
              <p:nvPr/>
            </p:nvSpPr>
            <p:spPr>
              <a:xfrm>
                <a:off x="0" y="0"/>
                <a:ext cx="5299329" cy="2072767"/>
              </a:xfrm>
              <a:custGeom>
                <a:avLst/>
                <a:gdLst/>
                <a:ahLst/>
                <a:cxnLst/>
                <a:rect l="l" t="t" r="r" b="b"/>
                <a:pathLst>
                  <a:path w="5299329" h="2072767">
                    <a:moveTo>
                      <a:pt x="0" y="353949"/>
                    </a:moveTo>
                    <a:cubicBezTo>
                      <a:pt x="0" y="158369"/>
                      <a:pt x="159766" y="0"/>
                      <a:pt x="356489" y="0"/>
                    </a:cubicBezTo>
                    <a:lnTo>
                      <a:pt x="4942840" y="0"/>
                    </a:lnTo>
                    <a:lnTo>
                      <a:pt x="4942840" y="12700"/>
                    </a:lnTo>
                    <a:lnTo>
                      <a:pt x="4942840" y="0"/>
                    </a:lnTo>
                    <a:cubicBezTo>
                      <a:pt x="5139690" y="0"/>
                      <a:pt x="5299329" y="158369"/>
                      <a:pt x="5299329" y="353949"/>
                    </a:cubicBezTo>
                    <a:lnTo>
                      <a:pt x="5286629" y="353949"/>
                    </a:lnTo>
                    <a:lnTo>
                      <a:pt x="5299329" y="353949"/>
                    </a:lnTo>
                    <a:lnTo>
                      <a:pt x="5299329" y="1718818"/>
                    </a:lnTo>
                    <a:lnTo>
                      <a:pt x="5286629" y="1718818"/>
                    </a:lnTo>
                    <a:lnTo>
                      <a:pt x="5299329" y="1718818"/>
                    </a:lnTo>
                    <a:cubicBezTo>
                      <a:pt x="5299329" y="1914398"/>
                      <a:pt x="5139563" y="2072767"/>
                      <a:pt x="4942840" y="2072767"/>
                    </a:cubicBezTo>
                    <a:lnTo>
                      <a:pt x="4942840" y="2060067"/>
                    </a:lnTo>
                    <a:lnTo>
                      <a:pt x="4942840" y="2072767"/>
                    </a:lnTo>
                    <a:lnTo>
                      <a:pt x="356489" y="2072767"/>
                    </a:lnTo>
                    <a:lnTo>
                      <a:pt x="356489" y="2060067"/>
                    </a:lnTo>
                    <a:lnTo>
                      <a:pt x="356489" y="2072767"/>
                    </a:lnTo>
                    <a:cubicBezTo>
                      <a:pt x="159766" y="2072767"/>
                      <a:pt x="0" y="1914398"/>
                      <a:pt x="0" y="1718818"/>
                    </a:cubicBezTo>
                    <a:lnTo>
                      <a:pt x="0" y="353949"/>
                    </a:lnTo>
                    <a:lnTo>
                      <a:pt x="12700" y="353949"/>
                    </a:lnTo>
                    <a:lnTo>
                      <a:pt x="0" y="353949"/>
                    </a:lnTo>
                    <a:moveTo>
                      <a:pt x="25400" y="353949"/>
                    </a:moveTo>
                    <a:lnTo>
                      <a:pt x="25400" y="1718818"/>
                    </a:lnTo>
                    <a:lnTo>
                      <a:pt x="12700" y="1718818"/>
                    </a:lnTo>
                    <a:lnTo>
                      <a:pt x="25400" y="1718818"/>
                    </a:lnTo>
                    <a:cubicBezTo>
                      <a:pt x="25400" y="1900174"/>
                      <a:pt x="173609" y="2047367"/>
                      <a:pt x="356489" y="2047367"/>
                    </a:cubicBezTo>
                    <a:lnTo>
                      <a:pt x="4942840" y="2047367"/>
                    </a:lnTo>
                    <a:cubicBezTo>
                      <a:pt x="5125847" y="2047367"/>
                      <a:pt x="5273929" y="1900174"/>
                      <a:pt x="5273929" y="1718818"/>
                    </a:cubicBezTo>
                    <a:lnTo>
                      <a:pt x="5273929" y="353949"/>
                    </a:lnTo>
                    <a:cubicBezTo>
                      <a:pt x="5273929" y="172593"/>
                      <a:pt x="5125720" y="25400"/>
                      <a:pt x="4942840" y="25400"/>
                    </a:cubicBezTo>
                    <a:lnTo>
                      <a:pt x="356489" y="25400"/>
                    </a:lnTo>
                    <a:lnTo>
                      <a:pt x="356489" y="12700"/>
                    </a:lnTo>
                    <a:lnTo>
                      <a:pt x="356489" y="25400"/>
                    </a:lnTo>
                    <a:cubicBezTo>
                      <a:pt x="173609" y="25400"/>
                      <a:pt x="25400" y="172593"/>
                      <a:pt x="25400" y="353949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sl-SI" dirty="0"/>
              </a:p>
            </p:txBody>
          </p:sp>
        </p:grpSp>
        <p:sp>
          <p:nvSpPr>
            <p:cNvPr id="34" name="TextBox 34">
              <a:extLst>
                <a:ext uri="{FF2B5EF4-FFF2-40B4-BE49-F238E27FC236}">
                  <a16:creationId xmlns:a16="http://schemas.microsoft.com/office/drawing/2014/main" id="{A32507FA-C877-A9D4-FA78-CB51118B79F0}"/>
                </a:ext>
              </a:extLst>
            </p:cNvPr>
            <p:cNvSpPr txBox="1"/>
            <p:nvPr/>
          </p:nvSpPr>
          <p:spPr>
            <a:xfrm>
              <a:off x="1886620" y="6450781"/>
              <a:ext cx="4855604" cy="6736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02"/>
                </a:lnSpc>
              </a:pPr>
              <a:r>
                <a:rPr lang="en-US" sz="3150" dirty="0">
                  <a:solidFill>
                    <a:srgbClr val="FFFFFF"/>
                  </a:solidFill>
                  <a:latin typeface="Arial Bold"/>
                </a:rPr>
                <a:t>BIZI -</a:t>
              </a:r>
              <a:r>
                <a:rPr lang="en-US" sz="3150" dirty="0">
                  <a:solidFill>
                    <a:srgbClr val="FFFFFF"/>
                  </a:solidFill>
                  <a:latin typeface="Arial"/>
                </a:rPr>
                <a:t> podjetništvo</a:t>
              </a:r>
            </a:p>
          </p:txBody>
        </p:sp>
        <p:grpSp>
          <p:nvGrpSpPr>
            <p:cNvPr id="35" name="Group 35">
              <a:extLst>
                <a:ext uri="{FF2B5EF4-FFF2-40B4-BE49-F238E27FC236}">
                  <a16:creationId xmlns:a16="http://schemas.microsoft.com/office/drawing/2014/main" id="{DB41AA81-95B4-8F3F-C79B-9ED6777E7C3C}"/>
                </a:ext>
              </a:extLst>
            </p:cNvPr>
            <p:cNvGrpSpPr/>
            <p:nvPr/>
          </p:nvGrpSpPr>
          <p:grpSpPr>
            <a:xfrm rot="5400000">
              <a:off x="10807709" y="4290949"/>
              <a:ext cx="1663192" cy="9401302"/>
              <a:chOff x="0" y="0"/>
              <a:chExt cx="1663192" cy="9401302"/>
            </a:xfrm>
          </p:grpSpPr>
          <p:sp>
            <p:nvSpPr>
              <p:cNvPr id="49" name="Freeform 36">
                <a:extLst>
                  <a:ext uri="{FF2B5EF4-FFF2-40B4-BE49-F238E27FC236}">
                    <a16:creationId xmlns:a16="http://schemas.microsoft.com/office/drawing/2014/main" id="{60A0FCE3-5FA5-6476-AEB8-EAC8E6CFEADE}"/>
                  </a:ext>
                </a:extLst>
              </p:cNvPr>
              <p:cNvSpPr/>
              <p:nvPr/>
            </p:nvSpPr>
            <p:spPr>
              <a:xfrm>
                <a:off x="12700" y="12700"/>
                <a:ext cx="1637792" cy="9375902"/>
              </a:xfrm>
              <a:custGeom>
                <a:avLst/>
                <a:gdLst/>
                <a:ahLst/>
                <a:cxnLst/>
                <a:rect l="l" t="t" r="r" b="b"/>
                <a:pathLst>
                  <a:path w="1637792" h="9375902">
                    <a:moveTo>
                      <a:pt x="272923" y="0"/>
                    </a:moveTo>
                    <a:lnTo>
                      <a:pt x="1364869" y="0"/>
                    </a:lnTo>
                    <a:cubicBezTo>
                      <a:pt x="1515618" y="0"/>
                      <a:pt x="1637792" y="123825"/>
                      <a:pt x="1637792" y="276479"/>
                    </a:cubicBezTo>
                    <a:lnTo>
                      <a:pt x="1637792" y="9375902"/>
                    </a:lnTo>
                    <a:lnTo>
                      <a:pt x="0" y="9375902"/>
                    </a:lnTo>
                    <a:lnTo>
                      <a:pt x="0" y="276479"/>
                    </a:lnTo>
                    <a:cubicBezTo>
                      <a:pt x="0" y="123825"/>
                      <a:pt x="122174" y="0"/>
                      <a:pt x="272923" y="0"/>
                    </a:cubicBezTo>
                    <a:close/>
                  </a:path>
                </a:pathLst>
              </a:custGeom>
              <a:solidFill>
                <a:srgbClr val="A4D0E0"/>
              </a:solidFill>
            </p:spPr>
            <p:txBody>
              <a:bodyPr/>
              <a:lstStyle/>
              <a:p>
                <a:endParaRPr lang="sl-SI" dirty="0"/>
              </a:p>
            </p:txBody>
          </p:sp>
          <p:sp>
            <p:nvSpPr>
              <p:cNvPr id="50" name="Freeform 37">
                <a:extLst>
                  <a:ext uri="{FF2B5EF4-FFF2-40B4-BE49-F238E27FC236}">
                    <a16:creationId xmlns:a16="http://schemas.microsoft.com/office/drawing/2014/main" id="{D371730D-FE2A-3328-3769-57A6C216AF69}"/>
                  </a:ext>
                </a:extLst>
              </p:cNvPr>
              <p:cNvSpPr/>
              <p:nvPr/>
            </p:nvSpPr>
            <p:spPr>
              <a:xfrm>
                <a:off x="0" y="0"/>
                <a:ext cx="1663192" cy="9401302"/>
              </a:xfrm>
              <a:custGeom>
                <a:avLst/>
                <a:gdLst/>
                <a:ahLst/>
                <a:cxnLst/>
                <a:rect l="l" t="t" r="r" b="b"/>
                <a:pathLst>
                  <a:path w="1663192" h="9401302">
                    <a:moveTo>
                      <a:pt x="285623" y="0"/>
                    </a:moveTo>
                    <a:lnTo>
                      <a:pt x="1377569" y="0"/>
                    </a:lnTo>
                    <a:lnTo>
                      <a:pt x="1377569" y="12700"/>
                    </a:lnTo>
                    <a:lnTo>
                      <a:pt x="1377569" y="0"/>
                    </a:lnTo>
                    <a:cubicBezTo>
                      <a:pt x="1535557" y="0"/>
                      <a:pt x="1663192" y="129667"/>
                      <a:pt x="1663192" y="289179"/>
                    </a:cubicBezTo>
                    <a:lnTo>
                      <a:pt x="1650492" y="289179"/>
                    </a:lnTo>
                    <a:lnTo>
                      <a:pt x="1663192" y="289179"/>
                    </a:lnTo>
                    <a:lnTo>
                      <a:pt x="1663192" y="9388602"/>
                    </a:lnTo>
                    <a:cubicBezTo>
                      <a:pt x="1663192" y="9395587"/>
                      <a:pt x="1657477" y="9401302"/>
                      <a:pt x="1650492" y="9401302"/>
                    </a:cubicBezTo>
                    <a:lnTo>
                      <a:pt x="12700" y="9401302"/>
                    </a:lnTo>
                    <a:cubicBezTo>
                      <a:pt x="5715" y="9401302"/>
                      <a:pt x="0" y="9395587"/>
                      <a:pt x="0" y="9388602"/>
                    </a:cubicBezTo>
                    <a:lnTo>
                      <a:pt x="0" y="289179"/>
                    </a:lnTo>
                    <a:lnTo>
                      <a:pt x="12700" y="289179"/>
                    </a:lnTo>
                    <a:lnTo>
                      <a:pt x="0" y="289179"/>
                    </a:lnTo>
                    <a:cubicBezTo>
                      <a:pt x="0" y="129667"/>
                      <a:pt x="127762" y="0"/>
                      <a:pt x="285623" y="0"/>
                    </a:cubicBezTo>
                    <a:cubicBezTo>
                      <a:pt x="289560" y="0"/>
                      <a:pt x="293243" y="1778"/>
                      <a:pt x="295656" y="4826"/>
                    </a:cubicBezTo>
                    <a:lnTo>
                      <a:pt x="285623" y="12700"/>
                    </a:lnTo>
                    <a:lnTo>
                      <a:pt x="285623" y="0"/>
                    </a:lnTo>
                    <a:moveTo>
                      <a:pt x="285623" y="25400"/>
                    </a:moveTo>
                    <a:cubicBezTo>
                      <a:pt x="281686" y="25400"/>
                      <a:pt x="278003" y="23622"/>
                      <a:pt x="275590" y="20574"/>
                    </a:cubicBezTo>
                    <a:lnTo>
                      <a:pt x="285623" y="12700"/>
                    </a:lnTo>
                    <a:lnTo>
                      <a:pt x="285623" y="25400"/>
                    </a:lnTo>
                    <a:cubicBezTo>
                      <a:pt x="142113" y="25400"/>
                      <a:pt x="25400" y="143383"/>
                      <a:pt x="25400" y="289179"/>
                    </a:cubicBezTo>
                    <a:lnTo>
                      <a:pt x="25400" y="9388602"/>
                    </a:lnTo>
                    <a:lnTo>
                      <a:pt x="12700" y="9388602"/>
                    </a:lnTo>
                    <a:lnTo>
                      <a:pt x="12700" y="9375902"/>
                    </a:lnTo>
                    <a:lnTo>
                      <a:pt x="1650619" y="9375902"/>
                    </a:lnTo>
                    <a:lnTo>
                      <a:pt x="1650619" y="9388602"/>
                    </a:lnTo>
                    <a:lnTo>
                      <a:pt x="1637919" y="9388602"/>
                    </a:lnTo>
                    <a:lnTo>
                      <a:pt x="1637919" y="289179"/>
                    </a:lnTo>
                    <a:cubicBezTo>
                      <a:pt x="1637919" y="143383"/>
                      <a:pt x="1521206" y="25400"/>
                      <a:pt x="1377569" y="25400"/>
                    </a:cubicBezTo>
                    <a:lnTo>
                      <a:pt x="285623" y="254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sl-SI" dirty="0"/>
              </a:p>
            </p:txBody>
          </p:sp>
        </p:grpSp>
        <p:sp>
          <p:nvSpPr>
            <p:cNvPr id="36" name="TextBox 38">
              <a:extLst>
                <a:ext uri="{FF2B5EF4-FFF2-40B4-BE49-F238E27FC236}">
                  <a16:creationId xmlns:a16="http://schemas.microsoft.com/office/drawing/2014/main" id="{0DF2AB4E-870F-FFDE-0A9C-4A62CAC61848}"/>
                </a:ext>
              </a:extLst>
            </p:cNvPr>
            <p:cNvSpPr txBox="1"/>
            <p:nvPr/>
          </p:nvSpPr>
          <p:spPr>
            <a:xfrm>
              <a:off x="7045367" y="8214131"/>
              <a:ext cx="9107958" cy="13563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42925" lvl="1" indent="-271462" algn="l">
                <a:lnSpc>
                  <a:spcPts val="3240"/>
                </a:lnSpc>
                <a:buFont typeface="Arial"/>
                <a:buChar char="•"/>
              </a:pPr>
              <a:r>
                <a:rPr lang="en-US" sz="2400" dirty="0">
                  <a:solidFill>
                    <a:srgbClr val="464646"/>
                  </a:solidFill>
                  <a:latin typeface="Arial"/>
                </a:rPr>
                <a:t>v 2022 do 15</a:t>
              </a:r>
              <a:r>
                <a:rPr lang="en-US" sz="2400" dirty="0">
                  <a:solidFill>
                    <a:srgbClr val="5E5E5E"/>
                  </a:solidFill>
                  <a:latin typeface="Arial"/>
                </a:rPr>
                <a:t> mio €</a:t>
              </a:r>
            </a:p>
            <a:p>
              <a:pPr marL="542925" lvl="1" indent="-271462" algn="l">
                <a:lnSpc>
                  <a:spcPts val="3240"/>
                </a:lnSpc>
                <a:buFont typeface="Arial"/>
                <a:buChar char="•"/>
              </a:pPr>
              <a:r>
                <a:rPr lang="en-US" sz="2400" dirty="0">
                  <a:solidFill>
                    <a:srgbClr val="464646"/>
                  </a:solidFill>
                  <a:latin typeface="Arial"/>
                </a:rPr>
                <a:t>v 2023 do </a:t>
              </a:r>
              <a:r>
                <a:rPr lang="en-US" sz="2400" dirty="0">
                  <a:solidFill>
                    <a:srgbClr val="5E5E5E"/>
                  </a:solidFill>
                  <a:latin typeface="Arial"/>
                </a:rPr>
                <a:t>22 mio €</a:t>
              </a:r>
              <a:endParaRPr lang="sl-SI" sz="2400" dirty="0">
                <a:solidFill>
                  <a:srgbClr val="5E5E5E"/>
                </a:solidFill>
                <a:latin typeface="Arial"/>
              </a:endParaRPr>
            </a:p>
            <a:p>
              <a:pPr marL="542925" lvl="1" indent="-271462" algn="l">
                <a:lnSpc>
                  <a:spcPts val="3240"/>
                </a:lnSpc>
                <a:buFont typeface="Arial"/>
                <a:buChar char="•"/>
              </a:pPr>
              <a:r>
                <a:rPr lang="sl-SI" sz="2400" dirty="0">
                  <a:solidFill>
                    <a:srgbClr val="5E5E5E"/>
                  </a:solidFill>
                  <a:latin typeface="Arial"/>
                </a:rPr>
                <a:t>v 2024 do 18 mio €</a:t>
              </a:r>
              <a:endParaRPr lang="en-US" sz="2400" dirty="0">
                <a:solidFill>
                  <a:srgbClr val="5E5E5E"/>
                </a:solidFill>
                <a:latin typeface="Arial"/>
              </a:endParaRPr>
            </a:p>
          </p:txBody>
        </p:sp>
        <p:grpSp>
          <p:nvGrpSpPr>
            <p:cNvPr id="37" name="Group 39">
              <a:extLst>
                <a:ext uri="{FF2B5EF4-FFF2-40B4-BE49-F238E27FC236}">
                  <a16:creationId xmlns:a16="http://schemas.microsoft.com/office/drawing/2014/main" id="{120AC02F-AFB7-202C-491C-DB6AE9146A02}"/>
                </a:ext>
              </a:extLst>
            </p:cNvPr>
            <p:cNvGrpSpPr/>
            <p:nvPr/>
          </p:nvGrpSpPr>
          <p:grpSpPr>
            <a:xfrm>
              <a:off x="1664759" y="7919973"/>
              <a:ext cx="5299329" cy="2072767"/>
              <a:chOff x="0" y="0"/>
              <a:chExt cx="5299329" cy="2072767"/>
            </a:xfrm>
          </p:grpSpPr>
          <p:sp>
            <p:nvSpPr>
              <p:cNvPr id="47" name="Freeform 40">
                <a:extLst>
                  <a:ext uri="{FF2B5EF4-FFF2-40B4-BE49-F238E27FC236}">
                    <a16:creationId xmlns:a16="http://schemas.microsoft.com/office/drawing/2014/main" id="{0B6CBD50-1B83-E188-42F6-EB60F7B139CF}"/>
                  </a:ext>
                </a:extLst>
              </p:cNvPr>
              <p:cNvSpPr/>
              <p:nvPr/>
            </p:nvSpPr>
            <p:spPr>
              <a:xfrm>
                <a:off x="12700" y="12700"/>
                <a:ext cx="5273929" cy="2047367"/>
              </a:xfrm>
              <a:custGeom>
                <a:avLst/>
                <a:gdLst/>
                <a:ahLst/>
                <a:cxnLst/>
                <a:rect l="l" t="t" r="r" b="b"/>
                <a:pathLst>
                  <a:path w="5273929" h="2047367">
                    <a:moveTo>
                      <a:pt x="0" y="341249"/>
                    </a:moveTo>
                    <a:cubicBezTo>
                      <a:pt x="0" y="152781"/>
                      <a:pt x="153924" y="0"/>
                      <a:pt x="343789" y="0"/>
                    </a:cubicBezTo>
                    <a:lnTo>
                      <a:pt x="4930140" y="0"/>
                    </a:lnTo>
                    <a:cubicBezTo>
                      <a:pt x="5120005" y="0"/>
                      <a:pt x="5273929" y="152781"/>
                      <a:pt x="5273929" y="341249"/>
                    </a:cubicBezTo>
                    <a:lnTo>
                      <a:pt x="5273929" y="1706118"/>
                    </a:lnTo>
                    <a:cubicBezTo>
                      <a:pt x="5273929" y="1894586"/>
                      <a:pt x="5120005" y="2047367"/>
                      <a:pt x="4930140" y="2047367"/>
                    </a:cubicBezTo>
                    <a:lnTo>
                      <a:pt x="343789" y="2047367"/>
                    </a:lnTo>
                    <a:cubicBezTo>
                      <a:pt x="153924" y="2047367"/>
                      <a:pt x="0" y="1894586"/>
                      <a:pt x="0" y="1706118"/>
                    </a:cubicBezTo>
                    <a:close/>
                  </a:path>
                </a:pathLst>
              </a:custGeom>
              <a:solidFill>
                <a:srgbClr val="62AFC9"/>
              </a:solidFill>
            </p:spPr>
            <p:txBody>
              <a:bodyPr/>
              <a:lstStyle/>
              <a:p>
                <a:endParaRPr lang="sl-SI" dirty="0"/>
              </a:p>
            </p:txBody>
          </p:sp>
          <p:sp>
            <p:nvSpPr>
              <p:cNvPr id="48" name="Freeform 41">
                <a:extLst>
                  <a:ext uri="{FF2B5EF4-FFF2-40B4-BE49-F238E27FC236}">
                    <a16:creationId xmlns:a16="http://schemas.microsoft.com/office/drawing/2014/main" id="{10EC735F-75F9-EE58-0989-8C87E4D0425B}"/>
                  </a:ext>
                </a:extLst>
              </p:cNvPr>
              <p:cNvSpPr/>
              <p:nvPr/>
            </p:nvSpPr>
            <p:spPr>
              <a:xfrm>
                <a:off x="0" y="0"/>
                <a:ext cx="5299329" cy="2072767"/>
              </a:xfrm>
              <a:custGeom>
                <a:avLst/>
                <a:gdLst/>
                <a:ahLst/>
                <a:cxnLst/>
                <a:rect l="l" t="t" r="r" b="b"/>
                <a:pathLst>
                  <a:path w="5299329" h="2072767">
                    <a:moveTo>
                      <a:pt x="0" y="353949"/>
                    </a:moveTo>
                    <a:cubicBezTo>
                      <a:pt x="0" y="158369"/>
                      <a:pt x="159766" y="0"/>
                      <a:pt x="356489" y="0"/>
                    </a:cubicBezTo>
                    <a:lnTo>
                      <a:pt x="4942840" y="0"/>
                    </a:lnTo>
                    <a:lnTo>
                      <a:pt x="4942840" y="12700"/>
                    </a:lnTo>
                    <a:lnTo>
                      <a:pt x="4942840" y="0"/>
                    </a:lnTo>
                    <a:cubicBezTo>
                      <a:pt x="5139690" y="0"/>
                      <a:pt x="5299329" y="158369"/>
                      <a:pt x="5299329" y="353949"/>
                    </a:cubicBezTo>
                    <a:lnTo>
                      <a:pt x="5286629" y="353949"/>
                    </a:lnTo>
                    <a:lnTo>
                      <a:pt x="5299329" y="353949"/>
                    </a:lnTo>
                    <a:lnTo>
                      <a:pt x="5299329" y="1718818"/>
                    </a:lnTo>
                    <a:lnTo>
                      <a:pt x="5286629" y="1718818"/>
                    </a:lnTo>
                    <a:lnTo>
                      <a:pt x="5299329" y="1718818"/>
                    </a:lnTo>
                    <a:cubicBezTo>
                      <a:pt x="5299329" y="1914398"/>
                      <a:pt x="5139563" y="2072767"/>
                      <a:pt x="4942840" y="2072767"/>
                    </a:cubicBezTo>
                    <a:lnTo>
                      <a:pt x="4942840" y="2060067"/>
                    </a:lnTo>
                    <a:lnTo>
                      <a:pt x="4942840" y="2072767"/>
                    </a:lnTo>
                    <a:lnTo>
                      <a:pt x="356489" y="2072767"/>
                    </a:lnTo>
                    <a:lnTo>
                      <a:pt x="356489" y="2060067"/>
                    </a:lnTo>
                    <a:lnTo>
                      <a:pt x="356489" y="2072767"/>
                    </a:lnTo>
                    <a:cubicBezTo>
                      <a:pt x="159766" y="2072767"/>
                      <a:pt x="0" y="1914398"/>
                      <a:pt x="0" y="1718818"/>
                    </a:cubicBezTo>
                    <a:lnTo>
                      <a:pt x="0" y="353949"/>
                    </a:lnTo>
                    <a:lnTo>
                      <a:pt x="12700" y="353949"/>
                    </a:lnTo>
                    <a:lnTo>
                      <a:pt x="0" y="353949"/>
                    </a:lnTo>
                    <a:moveTo>
                      <a:pt x="25400" y="353949"/>
                    </a:moveTo>
                    <a:lnTo>
                      <a:pt x="25400" y="1718818"/>
                    </a:lnTo>
                    <a:lnTo>
                      <a:pt x="12700" y="1718818"/>
                    </a:lnTo>
                    <a:lnTo>
                      <a:pt x="25400" y="1718818"/>
                    </a:lnTo>
                    <a:cubicBezTo>
                      <a:pt x="25400" y="1900174"/>
                      <a:pt x="173609" y="2047367"/>
                      <a:pt x="356489" y="2047367"/>
                    </a:cubicBezTo>
                    <a:lnTo>
                      <a:pt x="4942840" y="2047367"/>
                    </a:lnTo>
                    <a:cubicBezTo>
                      <a:pt x="5125847" y="2047367"/>
                      <a:pt x="5273929" y="1900174"/>
                      <a:pt x="5273929" y="1718818"/>
                    </a:cubicBezTo>
                    <a:lnTo>
                      <a:pt x="5273929" y="353949"/>
                    </a:lnTo>
                    <a:cubicBezTo>
                      <a:pt x="5273929" y="172593"/>
                      <a:pt x="5125720" y="25400"/>
                      <a:pt x="4942840" y="25400"/>
                    </a:cubicBezTo>
                    <a:lnTo>
                      <a:pt x="356489" y="25400"/>
                    </a:lnTo>
                    <a:lnTo>
                      <a:pt x="356489" y="12700"/>
                    </a:lnTo>
                    <a:lnTo>
                      <a:pt x="356489" y="25400"/>
                    </a:lnTo>
                    <a:cubicBezTo>
                      <a:pt x="173609" y="25400"/>
                      <a:pt x="25400" y="172593"/>
                      <a:pt x="25400" y="353949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sl-SI" dirty="0"/>
              </a:p>
            </p:txBody>
          </p:sp>
        </p:grpSp>
        <p:sp>
          <p:nvSpPr>
            <p:cNvPr id="38" name="TextBox 42">
              <a:extLst>
                <a:ext uri="{FF2B5EF4-FFF2-40B4-BE49-F238E27FC236}">
                  <a16:creationId xmlns:a16="http://schemas.microsoft.com/office/drawing/2014/main" id="{A4E7C412-51D7-56F9-6663-4F996D85E8B8}"/>
                </a:ext>
              </a:extLst>
            </p:cNvPr>
            <p:cNvSpPr txBox="1"/>
            <p:nvPr/>
          </p:nvSpPr>
          <p:spPr>
            <a:xfrm>
              <a:off x="1886620" y="8087153"/>
              <a:ext cx="4855604" cy="17193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94"/>
                </a:lnSpc>
              </a:pPr>
              <a:r>
                <a:rPr lang="en-US" sz="3050" dirty="0">
                  <a:solidFill>
                    <a:srgbClr val="FFFFFF"/>
                  </a:solidFill>
                  <a:latin typeface="Arial Bold"/>
                </a:rPr>
                <a:t>LOKALNO</a:t>
              </a:r>
              <a:r>
                <a:rPr lang="en-US" sz="3050" dirty="0">
                  <a:solidFill>
                    <a:srgbClr val="FFFFFF"/>
                  </a:solidFill>
                  <a:latin typeface="Arial"/>
                </a:rPr>
                <a:t> -  občine in drugi deli javnega sektorja</a:t>
              </a:r>
            </a:p>
          </p:txBody>
        </p:sp>
        <p:grpSp>
          <p:nvGrpSpPr>
            <p:cNvPr id="39" name="Group 43">
              <a:extLst>
                <a:ext uri="{FF2B5EF4-FFF2-40B4-BE49-F238E27FC236}">
                  <a16:creationId xmlns:a16="http://schemas.microsoft.com/office/drawing/2014/main" id="{B73D2541-A84C-C265-47FC-8674EF25F67E}"/>
                </a:ext>
              </a:extLst>
            </p:cNvPr>
            <p:cNvGrpSpPr/>
            <p:nvPr/>
          </p:nvGrpSpPr>
          <p:grpSpPr>
            <a:xfrm rot="5400000">
              <a:off x="10807710" y="6405363"/>
              <a:ext cx="1663192" cy="9401302"/>
              <a:chOff x="0" y="0"/>
              <a:chExt cx="1663192" cy="9401302"/>
            </a:xfrm>
          </p:grpSpPr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CBFE92B2-FCF6-8D79-383E-A0AA1F8458A0}"/>
                  </a:ext>
                </a:extLst>
              </p:cNvPr>
              <p:cNvSpPr/>
              <p:nvPr/>
            </p:nvSpPr>
            <p:spPr>
              <a:xfrm>
                <a:off x="12699" y="12702"/>
                <a:ext cx="1637792" cy="9375902"/>
              </a:xfrm>
              <a:custGeom>
                <a:avLst/>
                <a:gdLst/>
                <a:ahLst/>
                <a:cxnLst/>
                <a:rect l="l" t="t" r="r" b="b"/>
                <a:pathLst>
                  <a:path w="1637792" h="9375902">
                    <a:moveTo>
                      <a:pt x="272923" y="0"/>
                    </a:moveTo>
                    <a:lnTo>
                      <a:pt x="1364869" y="0"/>
                    </a:lnTo>
                    <a:cubicBezTo>
                      <a:pt x="1515618" y="0"/>
                      <a:pt x="1637792" y="123825"/>
                      <a:pt x="1637792" y="276479"/>
                    </a:cubicBezTo>
                    <a:lnTo>
                      <a:pt x="1637792" y="9375902"/>
                    </a:lnTo>
                    <a:lnTo>
                      <a:pt x="0" y="9375902"/>
                    </a:lnTo>
                    <a:lnTo>
                      <a:pt x="0" y="276479"/>
                    </a:lnTo>
                    <a:cubicBezTo>
                      <a:pt x="0" y="123825"/>
                      <a:pt x="122174" y="0"/>
                      <a:pt x="272923" y="0"/>
                    </a:cubicBezTo>
                    <a:close/>
                  </a:path>
                </a:pathLst>
              </a:custGeom>
              <a:solidFill>
                <a:srgbClr val="FFE2A7"/>
              </a:solidFill>
            </p:spPr>
            <p:txBody>
              <a:bodyPr/>
              <a:lstStyle/>
              <a:p>
                <a:endParaRPr lang="sl-SI" dirty="0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8660BEB3-40C1-CA53-CD7F-5B04998AC4E6}"/>
                  </a:ext>
                </a:extLst>
              </p:cNvPr>
              <p:cNvSpPr/>
              <p:nvPr/>
            </p:nvSpPr>
            <p:spPr>
              <a:xfrm>
                <a:off x="0" y="0"/>
                <a:ext cx="1663192" cy="9401302"/>
              </a:xfrm>
              <a:custGeom>
                <a:avLst/>
                <a:gdLst/>
                <a:ahLst/>
                <a:cxnLst/>
                <a:rect l="l" t="t" r="r" b="b"/>
                <a:pathLst>
                  <a:path w="1663192" h="9401302">
                    <a:moveTo>
                      <a:pt x="285623" y="0"/>
                    </a:moveTo>
                    <a:lnTo>
                      <a:pt x="1377569" y="0"/>
                    </a:lnTo>
                    <a:lnTo>
                      <a:pt x="1377569" y="12700"/>
                    </a:lnTo>
                    <a:lnTo>
                      <a:pt x="1377569" y="0"/>
                    </a:lnTo>
                    <a:cubicBezTo>
                      <a:pt x="1535557" y="0"/>
                      <a:pt x="1663192" y="129667"/>
                      <a:pt x="1663192" y="289179"/>
                    </a:cubicBezTo>
                    <a:lnTo>
                      <a:pt x="1650492" y="289179"/>
                    </a:lnTo>
                    <a:lnTo>
                      <a:pt x="1663192" y="289179"/>
                    </a:lnTo>
                    <a:lnTo>
                      <a:pt x="1663192" y="9388602"/>
                    </a:lnTo>
                    <a:cubicBezTo>
                      <a:pt x="1663192" y="9395587"/>
                      <a:pt x="1657477" y="9401302"/>
                      <a:pt x="1650492" y="9401302"/>
                    </a:cubicBezTo>
                    <a:lnTo>
                      <a:pt x="12700" y="9401302"/>
                    </a:lnTo>
                    <a:cubicBezTo>
                      <a:pt x="5715" y="9401302"/>
                      <a:pt x="0" y="9395587"/>
                      <a:pt x="0" y="9388602"/>
                    </a:cubicBezTo>
                    <a:lnTo>
                      <a:pt x="0" y="289179"/>
                    </a:lnTo>
                    <a:lnTo>
                      <a:pt x="12700" y="289179"/>
                    </a:lnTo>
                    <a:lnTo>
                      <a:pt x="0" y="289179"/>
                    </a:lnTo>
                    <a:cubicBezTo>
                      <a:pt x="0" y="129667"/>
                      <a:pt x="127762" y="0"/>
                      <a:pt x="285623" y="0"/>
                    </a:cubicBezTo>
                    <a:cubicBezTo>
                      <a:pt x="289560" y="0"/>
                      <a:pt x="293243" y="1778"/>
                      <a:pt x="295656" y="4826"/>
                    </a:cubicBezTo>
                    <a:lnTo>
                      <a:pt x="285623" y="12700"/>
                    </a:lnTo>
                    <a:lnTo>
                      <a:pt x="285623" y="0"/>
                    </a:lnTo>
                    <a:moveTo>
                      <a:pt x="285623" y="25400"/>
                    </a:moveTo>
                    <a:cubicBezTo>
                      <a:pt x="281686" y="25400"/>
                      <a:pt x="278003" y="23622"/>
                      <a:pt x="275590" y="20574"/>
                    </a:cubicBezTo>
                    <a:lnTo>
                      <a:pt x="285623" y="12700"/>
                    </a:lnTo>
                    <a:lnTo>
                      <a:pt x="285623" y="25400"/>
                    </a:lnTo>
                    <a:cubicBezTo>
                      <a:pt x="142113" y="25400"/>
                      <a:pt x="25400" y="143383"/>
                      <a:pt x="25400" y="289179"/>
                    </a:cubicBezTo>
                    <a:lnTo>
                      <a:pt x="25400" y="9388602"/>
                    </a:lnTo>
                    <a:lnTo>
                      <a:pt x="12700" y="9388602"/>
                    </a:lnTo>
                    <a:lnTo>
                      <a:pt x="12700" y="9375902"/>
                    </a:lnTo>
                    <a:lnTo>
                      <a:pt x="1650619" y="9375902"/>
                    </a:lnTo>
                    <a:lnTo>
                      <a:pt x="1650619" y="9388602"/>
                    </a:lnTo>
                    <a:lnTo>
                      <a:pt x="1637919" y="9388602"/>
                    </a:lnTo>
                    <a:lnTo>
                      <a:pt x="1637919" y="289179"/>
                    </a:lnTo>
                    <a:cubicBezTo>
                      <a:pt x="1637919" y="143383"/>
                      <a:pt x="1521206" y="25400"/>
                      <a:pt x="1377569" y="25400"/>
                    </a:cubicBezTo>
                    <a:lnTo>
                      <a:pt x="285623" y="254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sl-SI" dirty="0"/>
              </a:p>
            </p:txBody>
          </p:sp>
        </p:grpSp>
        <p:sp>
          <p:nvSpPr>
            <p:cNvPr id="40" name="TextBox 46">
              <a:extLst>
                <a:ext uri="{FF2B5EF4-FFF2-40B4-BE49-F238E27FC236}">
                  <a16:creationId xmlns:a16="http://schemas.microsoft.com/office/drawing/2014/main" id="{994424A2-6ECD-6EBB-FB0A-4A2A8FA05EC3}"/>
                </a:ext>
              </a:extLst>
            </p:cNvPr>
            <p:cNvSpPr txBox="1"/>
            <p:nvPr/>
          </p:nvSpPr>
          <p:spPr>
            <a:xfrm>
              <a:off x="7045367" y="10326722"/>
              <a:ext cx="9107958" cy="13563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42925" lvl="1" indent="-271462" algn="l">
                <a:lnSpc>
                  <a:spcPts val="3240"/>
                </a:lnSpc>
                <a:buFont typeface="Arial"/>
                <a:buChar char="•"/>
              </a:pPr>
              <a:r>
                <a:rPr lang="en-US" sz="2400" dirty="0">
                  <a:solidFill>
                    <a:srgbClr val="464646"/>
                  </a:solidFill>
                  <a:latin typeface="Arial"/>
                </a:rPr>
                <a:t>v 2022 do </a:t>
              </a:r>
              <a:r>
                <a:rPr lang="en-US" sz="2400" dirty="0">
                  <a:solidFill>
                    <a:srgbClr val="5E5E5E"/>
                  </a:solidFill>
                  <a:latin typeface="Arial"/>
                </a:rPr>
                <a:t>2 mio €</a:t>
              </a:r>
            </a:p>
            <a:p>
              <a:pPr marL="542925" lvl="1" indent="-271462" algn="l">
                <a:lnSpc>
                  <a:spcPts val="3240"/>
                </a:lnSpc>
                <a:buFont typeface="Arial"/>
                <a:buChar char="•"/>
              </a:pPr>
              <a:r>
                <a:rPr lang="en-US" sz="2400" dirty="0">
                  <a:solidFill>
                    <a:srgbClr val="464646"/>
                  </a:solidFill>
                  <a:latin typeface="Arial"/>
                </a:rPr>
                <a:t>v 2023 do 4</a:t>
              </a:r>
              <a:r>
                <a:rPr lang="en-US" sz="2400" dirty="0">
                  <a:solidFill>
                    <a:srgbClr val="5E5E5E"/>
                  </a:solidFill>
                  <a:latin typeface="Arial"/>
                </a:rPr>
                <a:t> mio €</a:t>
              </a:r>
              <a:endParaRPr lang="sl-SI" sz="2400" dirty="0">
                <a:solidFill>
                  <a:srgbClr val="5E5E5E"/>
                </a:solidFill>
                <a:latin typeface="Arial"/>
              </a:endParaRPr>
            </a:p>
            <a:p>
              <a:pPr marL="542925" lvl="1" indent="-271462" algn="l">
                <a:lnSpc>
                  <a:spcPts val="3240"/>
                </a:lnSpc>
                <a:buFont typeface="Arial"/>
                <a:buChar char="•"/>
              </a:pPr>
              <a:r>
                <a:rPr lang="sl-SI" sz="2400" dirty="0">
                  <a:solidFill>
                    <a:srgbClr val="5E5E5E"/>
                  </a:solidFill>
                  <a:latin typeface="Arial"/>
                </a:rPr>
                <a:t>v 2024 do 2 mio €</a:t>
              </a:r>
              <a:endParaRPr lang="en-US" sz="2400" dirty="0">
                <a:solidFill>
                  <a:srgbClr val="5E5E5E"/>
                </a:solidFill>
                <a:latin typeface="Arial"/>
              </a:endParaRPr>
            </a:p>
          </p:txBody>
        </p:sp>
        <p:grpSp>
          <p:nvGrpSpPr>
            <p:cNvPr id="41" name="Group 47">
              <a:extLst>
                <a:ext uri="{FF2B5EF4-FFF2-40B4-BE49-F238E27FC236}">
                  <a16:creationId xmlns:a16="http://schemas.microsoft.com/office/drawing/2014/main" id="{193AADD1-103B-EFB6-9502-F22B8ED02150}"/>
                </a:ext>
              </a:extLst>
            </p:cNvPr>
            <p:cNvGrpSpPr/>
            <p:nvPr/>
          </p:nvGrpSpPr>
          <p:grpSpPr>
            <a:xfrm>
              <a:off x="1664759" y="10069678"/>
              <a:ext cx="5299329" cy="2072767"/>
              <a:chOff x="0" y="-1"/>
              <a:chExt cx="5299329" cy="2072767"/>
            </a:xfrm>
          </p:grpSpPr>
          <p:sp>
            <p:nvSpPr>
              <p:cNvPr id="43" name="Freeform 48">
                <a:extLst>
                  <a:ext uri="{FF2B5EF4-FFF2-40B4-BE49-F238E27FC236}">
                    <a16:creationId xmlns:a16="http://schemas.microsoft.com/office/drawing/2014/main" id="{291B55C1-84D3-EBF1-5702-8376466BC667}"/>
                  </a:ext>
                </a:extLst>
              </p:cNvPr>
              <p:cNvSpPr/>
              <p:nvPr/>
            </p:nvSpPr>
            <p:spPr>
              <a:xfrm>
                <a:off x="12700" y="12700"/>
                <a:ext cx="5273929" cy="2047367"/>
              </a:xfrm>
              <a:custGeom>
                <a:avLst/>
                <a:gdLst/>
                <a:ahLst/>
                <a:cxnLst/>
                <a:rect l="l" t="t" r="r" b="b"/>
                <a:pathLst>
                  <a:path w="5273929" h="2047367">
                    <a:moveTo>
                      <a:pt x="0" y="341249"/>
                    </a:moveTo>
                    <a:cubicBezTo>
                      <a:pt x="0" y="152781"/>
                      <a:pt x="153924" y="0"/>
                      <a:pt x="343789" y="0"/>
                    </a:cubicBezTo>
                    <a:lnTo>
                      <a:pt x="4930140" y="0"/>
                    </a:lnTo>
                    <a:cubicBezTo>
                      <a:pt x="5120005" y="0"/>
                      <a:pt x="5273929" y="152781"/>
                      <a:pt x="5273929" y="341249"/>
                    </a:cubicBezTo>
                    <a:lnTo>
                      <a:pt x="5273929" y="1706118"/>
                    </a:lnTo>
                    <a:cubicBezTo>
                      <a:pt x="5273929" y="1894586"/>
                      <a:pt x="5120005" y="2047367"/>
                      <a:pt x="4930140" y="2047367"/>
                    </a:cubicBezTo>
                    <a:lnTo>
                      <a:pt x="343789" y="2047367"/>
                    </a:lnTo>
                    <a:cubicBezTo>
                      <a:pt x="153924" y="2047367"/>
                      <a:pt x="0" y="1894586"/>
                      <a:pt x="0" y="1706118"/>
                    </a:cubicBezTo>
                    <a:close/>
                  </a:path>
                </a:pathLst>
              </a:custGeom>
              <a:solidFill>
                <a:srgbClr val="FFCD67"/>
              </a:solidFill>
            </p:spPr>
            <p:txBody>
              <a:bodyPr/>
              <a:lstStyle/>
              <a:p>
                <a:endParaRPr lang="sl-SI" dirty="0"/>
              </a:p>
            </p:txBody>
          </p:sp>
          <p:sp>
            <p:nvSpPr>
              <p:cNvPr id="44" name="Freeform 49">
                <a:extLst>
                  <a:ext uri="{FF2B5EF4-FFF2-40B4-BE49-F238E27FC236}">
                    <a16:creationId xmlns:a16="http://schemas.microsoft.com/office/drawing/2014/main" id="{CA6F6D7C-ABE0-904E-6700-CC197AD5D287}"/>
                  </a:ext>
                </a:extLst>
              </p:cNvPr>
              <p:cNvSpPr/>
              <p:nvPr/>
            </p:nvSpPr>
            <p:spPr>
              <a:xfrm>
                <a:off x="0" y="-1"/>
                <a:ext cx="5299329" cy="2072767"/>
              </a:xfrm>
              <a:custGeom>
                <a:avLst/>
                <a:gdLst/>
                <a:ahLst/>
                <a:cxnLst/>
                <a:rect l="l" t="t" r="r" b="b"/>
                <a:pathLst>
                  <a:path w="5299329" h="2072767">
                    <a:moveTo>
                      <a:pt x="0" y="353949"/>
                    </a:moveTo>
                    <a:cubicBezTo>
                      <a:pt x="0" y="158369"/>
                      <a:pt x="159766" y="0"/>
                      <a:pt x="356489" y="0"/>
                    </a:cubicBezTo>
                    <a:lnTo>
                      <a:pt x="4942840" y="0"/>
                    </a:lnTo>
                    <a:lnTo>
                      <a:pt x="4942840" y="12700"/>
                    </a:lnTo>
                    <a:lnTo>
                      <a:pt x="4942840" y="0"/>
                    </a:lnTo>
                    <a:cubicBezTo>
                      <a:pt x="5139690" y="0"/>
                      <a:pt x="5299329" y="158369"/>
                      <a:pt x="5299329" y="353949"/>
                    </a:cubicBezTo>
                    <a:lnTo>
                      <a:pt x="5286629" y="353949"/>
                    </a:lnTo>
                    <a:lnTo>
                      <a:pt x="5299329" y="353949"/>
                    </a:lnTo>
                    <a:lnTo>
                      <a:pt x="5299329" y="1718818"/>
                    </a:lnTo>
                    <a:lnTo>
                      <a:pt x="5286629" y="1718818"/>
                    </a:lnTo>
                    <a:lnTo>
                      <a:pt x="5299329" y="1718818"/>
                    </a:lnTo>
                    <a:cubicBezTo>
                      <a:pt x="5299329" y="1914398"/>
                      <a:pt x="5139563" y="2072767"/>
                      <a:pt x="4942840" y="2072767"/>
                    </a:cubicBezTo>
                    <a:lnTo>
                      <a:pt x="4942840" y="2060067"/>
                    </a:lnTo>
                    <a:lnTo>
                      <a:pt x="4942840" y="2072767"/>
                    </a:lnTo>
                    <a:lnTo>
                      <a:pt x="356489" y="2072767"/>
                    </a:lnTo>
                    <a:lnTo>
                      <a:pt x="356489" y="2060067"/>
                    </a:lnTo>
                    <a:lnTo>
                      <a:pt x="356489" y="2072767"/>
                    </a:lnTo>
                    <a:cubicBezTo>
                      <a:pt x="159766" y="2072767"/>
                      <a:pt x="0" y="1914398"/>
                      <a:pt x="0" y="1718818"/>
                    </a:cubicBezTo>
                    <a:lnTo>
                      <a:pt x="0" y="353949"/>
                    </a:lnTo>
                    <a:lnTo>
                      <a:pt x="12700" y="353949"/>
                    </a:lnTo>
                    <a:lnTo>
                      <a:pt x="0" y="353949"/>
                    </a:lnTo>
                    <a:moveTo>
                      <a:pt x="25400" y="353949"/>
                    </a:moveTo>
                    <a:lnTo>
                      <a:pt x="25400" y="1718818"/>
                    </a:lnTo>
                    <a:lnTo>
                      <a:pt x="12700" y="1718818"/>
                    </a:lnTo>
                    <a:lnTo>
                      <a:pt x="25400" y="1718818"/>
                    </a:lnTo>
                    <a:cubicBezTo>
                      <a:pt x="25400" y="1900174"/>
                      <a:pt x="173609" y="2047367"/>
                      <a:pt x="356489" y="2047367"/>
                    </a:cubicBezTo>
                    <a:lnTo>
                      <a:pt x="4942840" y="2047367"/>
                    </a:lnTo>
                    <a:cubicBezTo>
                      <a:pt x="5125847" y="2047367"/>
                      <a:pt x="5273929" y="1900174"/>
                      <a:pt x="5273929" y="1718818"/>
                    </a:cubicBezTo>
                    <a:lnTo>
                      <a:pt x="5273929" y="353949"/>
                    </a:lnTo>
                    <a:cubicBezTo>
                      <a:pt x="5273929" y="172593"/>
                      <a:pt x="5125720" y="25400"/>
                      <a:pt x="4942840" y="25400"/>
                    </a:cubicBezTo>
                    <a:lnTo>
                      <a:pt x="356489" y="25400"/>
                    </a:lnTo>
                    <a:lnTo>
                      <a:pt x="356489" y="12700"/>
                    </a:lnTo>
                    <a:lnTo>
                      <a:pt x="356489" y="25400"/>
                    </a:lnTo>
                    <a:cubicBezTo>
                      <a:pt x="173609" y="25400"/>
                      <a:pt x="25400" y="172593"/>
                      <a:pt x="25400" y="353949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sl-SI" dirty="0"/>
              </a:p>
            </p:txBody>
          </p:sp>
        </p:grpSp>
        <p:sp>
          <p:nvSpPr>
            <p:cNvPr id="42" name="TextBox 50">
              <a:extLst>
                <a:ext uri="{FF2B5EF4-FFF2-40B4-BE49-F238E27FC236}">
                  <a16:creationId xmlns:a16="http://schemas.microsoft.com/office/drawing/2014/main" id="{26E4C2ED-D58F-DB02-9652-7AFC3ABCD10B}"/>
                </a:ext>
              </a:extLst>
            </p:cNvPr>
            <p:cNvSpPr txBox="1"/>
            <p:nvPr/>
          </p:nvSpPr>
          <p:spPr>
            <a:xfrm>
              <a:off x="1880255" y="10462859"/>
              <a:ext cx="4855605" cy="18166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02"/>
                </a:lnSpc>
              </a:pPr>
              <a:r>
                <a:rPr lang="en-US" sz="3150" dirty="0">
                  <a:solidFill>
                    <a:srgbClr val="FFFFFF"/>
                  </a:solidFill>
                  <a:latin typeface="Arial Bold"/>
                </a:rPr>
                <a:t>NVO </a:t>
              </a:r>
              <a:r>
                <a:rPr lang="en-US" sz="3150" dirty="0">
                  <a:solidFill>
                    <a:srgbClr val="FFFFFF"/>
                  </a:solidFill>
                  <a:latin typeface="Arial"/>
                </a:rPr>
                <a:t>- nevladne organizacije na lokalni ravni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76815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464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F961E6-3FD7-F653-5472-C65B7FDCBD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>
            <a:extLst>
              <a:ext uri="{FF2B5EF4-FFF2-40B4-BE49-F238E27FC236}">
                <a16:creationId xmlns:a16="http://schemas.microsoft.com/office/drawing/2014/main" id="{1E9ABDF1-A731-5E8E-6388-1B5E540F72B8}"/>
              </a:ext>
            </a:extLst>
          </p:cNvPr>
          <p:cNvSpPr txBox="1"/>
          <p:nvPr/>
        </p:nvSpPr>
        <p:spPr>
          <a:xfrm>
            <a:off x="334896" y="534987"/>
            <a:ext cx="17317634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sl-SI" sz="6000" dirty="0">
                <a:solidFill>
                  <a:srgbClr val="9EC2A6"/>
                </a:solidFill>
                <a:latin typeface="Rubik Bold"/>
              </a:rPr>
              <a:t>BIZI produkti – za razvoj podjetij v letu 2024</a:t>
            </a:r>
            <a:endParaRPr lang="en-US" sz="6000" dirty="0">
              <a:solidFill>
                <a:srgbClr val="9EC2A6"/>
              </a:solidFill>
              <a:latin typeface="Rubik Bold"/>
            </a:endParaRPr>
          </a:p>
        </p:txBody>
      </p:sp>
      <p:graphicFrame>
        <p:nvGraphicFramePr>
          <p:cNvPr id="5" name="Predmet 4">
            <a:extLst>
              <a:ext uri="{FF2B5EF4-FFF2-40B4-BE49-F238E27FC236}">
                <a16:creationId xmlns:a16="http://schemas.microsoft.com/office/drawing/2014/main" id="{7F6A8346-1C43-100F-DBF7-6F1D9F0DAF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0853927"/>
              </p:ext>
            </p:extLst>
          </p:nvPr>
        </p:nvGraphicFramePr>
        <p:xfrm>
          <a:off x="334963" y="1755775"/>
          <a:ext cx="17318037" cy="799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762920" imgH="4046284" progId="Excel.Sheet.12">
                  <p:embed/>
                </p:oleObj>
              </mc:Choice>
              <mc:Fallback>
                <p:oleObj name="Worksheet" r:id="rId3" imgW="8762920" imgH="4046284" progId="Excel.Sheet.12">
                  <p:embed/>
                  <p:pic>
                    <p:nvPicPr>
                      <p:cNvPr id="5" name="Predmet 4">
                        <a:extLst>
                          <a:ext uri="{FF2B5EF4-FFF2-40B4-BE49-F238E27FC236}">
                            <a16:creationId xmlns:a16="http://schemas.microsoft.com/office/drawing/2014/main" id="{7F6A8346-1C43-100F-DBF7-6F1D9F0DAF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4963" y="1755775"/>
                        <a:ext cx="17318037" cy="7996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05751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464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E5E04A-5087-8102-6FCF-995548B054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>
            <a:extLst>
              <a:ext uri="{FF2B5EF4-FFF2-40B4-BE49-F238E27FC236}">
                <a16:creationId xmlns:a16="http://schemas.microsoft.com/office/drawing/2014/main" id="{31D272F7-7D50-50B5-645E-FC4144A010C7}"/>
              </a:ext>
            </a:extLst>
          </p:cNvPr>
          <p:cNvSpPr txBox="1"/>
          <p:nvPr/>
        </p:nvSpPr>
        <p:spPr>
          <a:xfrm>
            <a:off x="7512309" y="1005074"/>
            <a:ext cx="9172359" cy="9330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sl-SI" sz="8000" dirty="0">
                <a:solidFill>
                  <a:srgbClr val="9EC2A6"/>
                </a:solidFill>
                <a:latin typeface="Rubik Bold"/>
              </a:rPr>
              <a:t>AGRO FI mladi</a:t>
            </a:r>
          </a:p>
        </p:txBody>
      </p:sp>
      <p:pic>
        <p:nvPicPr>
          <p:cNvPr id="3" name="Slika 2" descr="Slika, ki vsebuje besede besedilo, posnetek zaslona, oseba, spletno mesto&#10;&#10;Opis je samodejno ustvarjen">
            <a:extLst>
              <a:ext uri="{FF2B5EF4-FFF2-40B4-BE49-F238E27FC236}">
                <a16:creationId xmlns:a16="http://schemas.microsoft.com/office/drawing/2014/main" id="{CD61C197-CC9E-4CB9-6CA4-340913CC9A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63" y="616767"/>
            <a:ext cx="6400800" cy="9053465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674B6723-5784-C4F6-ADA3-859A7B31358A}"/>
              </a:ext>
            </a:extLst>
          </p:cNvPr>
          <p:cNvSpPr txBox="1"/>
          <p:nvPr/>
        </p:nvSpPr>
        <p:spPr>
          <a:xfrm>
            <a:off x="7374523" y="4337482"/>
            <a:ext cx="985798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4000" dirty="0">
                <a:solidFill>
                  <a:srgbClr val="EAEDE9"/>
                </a:solidFill>
                <a:latin typeface="Rubik" panose="020B0604020202020204" charset="-79"/>
                <a:cs typeface="Rubik" panose="020B0604020202020204" charset="-79"/>
              </a:rPr>
              <a:t>Finančni instrument namenjen mladim kmetom.</a:t>
            </a:r>
            <a:endParaRPr lang="en-US" sz="1800" dirty="0">
              <a:solidFill>
                <a:srgbClr val="EAEDE9"/>
              </a:solidFill>
              <a:latin typeface="Rubik Bold"/>
            </a:endParaRP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D3FE9BDD-DA8D-8DDA-9650-A9D12D7217FC}"/>
              </a:ext>
            </a:extLst>
          </p:cNvPr>
          <p:cNvSpPr txBox="1"/>
          <p:nvPr/>
        </p:nvSpPr>
        <p:spPr>
          <a:xfrm>
            <a:off x="7274315" y="8850993"/>
            <a:ext cx="11085535" cy="9900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7000"/>
              </a:lnSpc>
            </a:pPr>
            <a:r>
              <a:rPr lang="sl-SI" sz="6000" dirty="0">
                <a:solidFill>
                  <a:srgbClr val="9EC2A6"/>
                </a:solidFill>
                <a:latin typeface="Rubik Bold"/>
              </a:rPr>
              <a:t>Inovativno. Spodbujevalno.</a:t>
            </a:r>
          </a:p>
        </p:txBody>
      </p:sp>
    </p:spTree>
    <p:extLst>
      <p:ext uri="{BB962C8B-B14F-4D97-AF65-F5344CB8AC3E}">
        <p14:creationId xmlns:p14="http://schemas.microsoft.com/office/powerpoint/2010/main" val="14776633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464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C4B553-7B54-F379-433C-0212CBBEE6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>
            <a:extLst>
              <a:ext uri="{FF2B5EF4-FFF2-40B4-BE49-F238E27FC236}">
                <a16:creationId xmlns:a16="http://schemas.microsoft.com/office/drawing/2014/main" id="{DE24D83E-9930-E1BB-779F-49DD070DE2C5}"/>
              </a:ext>
            </a:extLst>
          </p:cNvPr>
          <p:cNvSpPr txBox="1"/>
          <p:nvPr/>
        </p:nvSpPr>
        <p:spPr>
          <a:xfrm>
            <a:off x="322369" y="735405"/>
            <a:ext cx="17065719" cy="9070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sl-SI" sz="7200" dirty="0">
                <a:solidFill>
                  <a:srgbClr val="9EC2A6"/>
                </a:solidFill>
                <a:latin typeface="Rubik Bold"/>
              </a:rPr>
              <a:t>AGRO FI mladi. Spodbujevalno.</a:t>
            </a:r>
            <a:endParaRPr lang="en-US" sz="7200" b="1" dirty="0">
              <a:solidFill>
                <a:srgbClr val="9EC2A6"/>
              </a:solidFill>
              <a:latin typeface="Rubik Bold"/>
            </a:endParaRPr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54EAFE25-D637-6502-99BA-2D91C6E4CD30}"/>
              </a:ext>
            </a:extLst>
          </p:cNvPr>
          <p:cNvSpPr txBox="1"/>
          <p:nvPr/>
        </p:nvSpPr>
        <p:spPr>
          <a:xfrm>
            <a:off x="472681" y="2450455"/>
            <a:ext cx="17065719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sl-SI" sz="5000" dirty="0">
                <a:solidFill>
                  <a:srgbClr val="EAEDE9"/>
                </a:solidFill>
                <a:latin typeface="Rubik"/>
              </a:rPr>
              <a:t>Cilji projektov: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906B5D6E-D47D-84AB-8C5A-967A4AC7C742}"/>
              </a:ext>
            </a:extLst>
          </p:cNvPr>
          <p:cNvSpPr txBox="1"/>
          <p:nvPr/>
        </p:nvSpPr>
        <p:spPr>
          <a:xfrm>
            <a:off x="0" y="3297988"/>
            <a:ext cx="13133614" cy="8252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28700" lvl="1" indent="-571500">
              <a:lnSpc>
                <a:spcPts val="6000"/>
              </a:lnSpc>
              <a:buFont typeface="Arial" panose="020B0604020202020204" pitchFamily="34" charset="0"/>
              <a:buChar char="•"/>
            </a:pPr>
            <a:r>
              <a:rPr lang="sl-SI" sz="4400" dirty="0">
                <a:solidFill>
                  <a:srgbClr val="EAEDE9"/>
                </a:solidFill>
                <a:latin typeface="Rubik"/>
              </a:rPr>
              <a:t>višja dodana vrednost kmetije;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27642160-7669-3CA9-FEE3-B296010305DD}"/>
              </a:ext>
            </a:extLst>
          </p:cNvPr>
          <p:cNvSpPr txBox="1"/>
          <p:nvPr/>
        </p:nvSpPr>
        <p:spPr>
          <a:xfrm>
            <a:off x="-1" y="4140266"/>
            <a:ext cx="19180629" cy="8252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28700" lvl="1" indent="-571500">
              <a:lnSpc>
                <a:spcPts val="6000"/>
              </a:lnSpc>
              <a:buFont typeface="Arial" panose="020B0604020202020204" pitchFamily="34" charset="0"/>
              <a:buChar char="•"/>
            </a:pPr>
            <a:r>
              <a:rPr lang="sl-SI" sz="4400" dirty="0">
                <a:solidFill>
                  <a:srgbClr val="EAEDE9"/>
                </a:solidFill>
                <a:latin typeface="Rubik"/>
              </a:rPr>
              <a:t>prehod v zeleno, digitalno in podnebno nevtralno kmetijstvo;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515FEC43-7E8D-40BC-42D3-B2C5D5BF8085}"/>
              </a:ext>
            </a:extLst>
          </p:cNvPr>
          <p:cNvSpPr txBox="1"/>
          <p:nvPr/>
        </p:nvSpPr>
        <p:spPr>
          <a:xfrm>
            <a:off x="0" y="4875436"/>
            <a:ext cx="19180629" cy="812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28700" lvl="1" indent="-571500">
              <a:lnSpc>
                <a:spcPts val="6000"/>
              </a:lnSpc>
              <a:buFont typeface="Arial" panose="020B0604020202020204" pitchFamily="34" charset="0"/>
              <a:buChar char="•"/>
            </a:pPr>
            <a:r>
              <a:rPr lang="sl-SI" sz="4400" dirty="0">
                <a:solidFill>
                  <a:srgbClr val="EAEDE9"/>
                </a:solidFill>
                <a:latin typeface="Rubik"/>
              </a:rPr>
              <a:t>uvajanje inovativnih načinov kmetijske proizvodnje;</a:t>
            </a:r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79F95311-569D-2FBD-86E7-C9D169BE6394}"/>
              </a:ext>
            </a:extLst>
          </p:cNvPr>
          <p:cNvSpPr txBox="1"/>
          <p:nvPr/>
        </p:nvSpPr>
        <p:spPr>
          <a:xfrm>
            <a:off x="0" y="5687710"/>
            <a:ext cx="18179143" cy="812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28700" lvl="1" indent="-571500">
              <a:lnSpc>
                <a:spcPts val="6000"/>
              </a:lnSpc>
              <a:buFont typeface="Arial" panose="020B0604020202020204" pitchFamily="34" charset="0"/>
              <a:buChar char="•"/>
            </a:pPr>
            <a:r>
              <a:rPr lang="sl-SI" sz="4400" dirty="0">
                <a:solidFill>
                  <a:srgbClr val="EAEDE9"/>
                </a:solidFill>
                <a:latin typeface="Rubik"/>
              </a:rPr>
              <a:t>spodbuditev generacijske prenove;</a:t>
            </a:r>
          </a:p>
        </p:txBody>
      </p:sp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F1DFABC1-C5D8-8CFB-6A80-A1D65A8DA6CB}"/>
              </a:ext>
            </a:extLst>
          </p:cNvPr>
          <p:cNvSpPr txBox="1"/>
          <p:nvPr/>
        </p:nvSpPr>
        <p:spPr>
          <a:xfrm>
            <a:off x="-2" y="6409928"/>
            <a:ext cx="18179143" cy="812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28700" lvl="1" indent="-571500">
              <a:lnSpc>
                <a:spcPts val="6000"/>
              </a:lnSpc>
              <a:buFont typeface="Arial" panose="020B0604020202020204" pitchFamily="34" charset="0"/>
              <a:buChar char="•"/>
            </a:pPr>
            <a:r>
              <a:rPr lang="sl-SI" sz="4400" dirty="0">
                <a:solidFill>
                  <a:srgbClr val="EAEDE9"/>
                </a:solidFill>
                <a:latin typeface="Rubik"/>
              </a:rPr>
              <a:t>nova delovna mesta na kmetijskih gospodarstvih mladih kmetov.</a:t>
            </a:r>
          </a:p>
        </p:txBody>
      </p:sp>
    </p:spTree>
    <p:extLst>
      <p:ext uri="{BB962C8B-B14F-4D97-AF65-F5344CB8AC3E}">
        <p14:creationId xmlns:p14="http://schemas.microsoft.com/office/powerpoint/2010/main" val="35099032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  <p:bldP spid="14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464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1E52CA-03F9-C210-0A34-5C8AEDA462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>
            <a:extLst>
              <a:ext uri="{FF2B5EF4-FFF2-40B4-BE49-F238E27FC236}">
                <a16:creationId xmlns:a16="http://schemas.microsoft.com/office/drawing/2014/main" id="{9B7B2748-17FD-71CA-8683-80A7E922A91D}"/>
              </a:ext>
            </a:extLst>
          </p:cNvPr>
          <p:cNvSpPr txBox="1"/>
          <p:nvPr/>
        </p:nvSpPr>
        <p:spPr>
          <a:xfrm>
            <a:off x="334895" y="660248"/>
            <a:ext cx="16454465" cy="9070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sl-SI" sz="7200" dirty="0">
                <a:solidFill>
                  <a:srgbClr val="9EC2A6"/>
                </a:solidFill>
                <a:latin typeface="Rubik Bold"/>
              </a:rPr>
              <a:t>AGRO FI mladi. Inovativno.</a:t>
            </a:r>
            <a:endParaRPr lang="en-US" sz="7200" b="1" dirty="0">
              <a:solidFill>
                <a:srgbClr val="9EC2A6"/>
              </a:solidFill>
              <a:latin typeface="Rubik Bold"/>
            </a:endParaRP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65577A97-E810-86B8-A7AC-E4C69B817C98}"/>
              </a:ext>
            </a:extLst>
          </p:cNvPr>
          <p:cNvSpPr txBox="1"/>
          <p:nvPr/>
        </p:nvSpPr>
        <p:spPr>
          <a:xfrm>
            <a:off x="334895" y="2094362"/>
            <a:ext cx="16999474" cy="7879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l-SI" sz="4400" dirty="0">
                <a:solidFill>
                  <a:srgbClr val="EAEDE9"/>
                </a:solidFill>
                <a:latin typeface="Rubik" panose="020B0604020202020204" charset="-79"/>
                <a:cs typeface="Rubik" panose="020B0604020202020204" charset="-79"/>
              </a:rPr>
              <a:t>Ugodnosti:</a:t>
            </a:r>
          </a:p>
          <a:p>
            <a:pPr marL="1028700" lvl="1" indent="-571500" algn="just">
              <a:buFont typeface="Arial" panose="020B0604020202020204" pitchFamily="34" charset="0"/>
              <a:buChar char="•"/>
            </a:pPr>
            <a:r>
              <a:rPr lang="sl-SI" sz="4400" dirty="0">
                <a:solidFill>
                  <a:srgbClr val="EAEDE9"/>
                </a:solidFill>
                <a:latin typeface="Rubik" panose="020B0604020202020204" charset="-79"/>
                <a:cs typeface="Rubik" panose="020B0604020202020204" charset="-79"/>
              </a:rPr>
              <a:t>subvencionirana obrestna mera (določena glede za cilje projekta);</a:t>
            </a:r>
          </a:p>
          <a:p>
            <a:pPr marL="1028700" lvl="1" indent="-571500" algn="just">
              <a:buFont typeface="Arial" panose="020B0604020202020204" pitchFamily="34" charset="0"/>
              <a:buChar char="•"/>
            </a:pPr>
            <a:r>
              <a:rPr lang="sl-SI" sz="4400" dirty="0" err="1">
                <a:solidFill>
                  <a:srgbClr val="EAEDE9"/>
                </a:solidFill>
                <a:latin typeface="Rubik" panose="020B0604020202020204" charset="-79"/>
                <a:cs typeface="Rubik" panose="020B0604020202020204" charset="-79"/>
              </a:rPr>
              <a:t>portfeljska</a:t>
            </a:r>
            <a:r>
              <a:rPr lang="sl-SI" sz="4400" dirty="0">
                <a:solidFill>
                  <a:srgbClr val="EAEDE9"/>
                </a:solidFill>
                <a:latin typeface="Rubik" panose="020B0604020202020204" charset="-79"/>
                <a:cs typeface="Rubik" panose="020B0604020202020204" charset="-79"/>
              </a:rPr>
              <a:t> garancija (zavarovanje 20 % s strani vlagatelja, 80 % kritje države);</a:t>
            </a:r>
          </a:p>
          <a:p>
            <a:pPr marL="1028700" lvl="1" indent="-571500" algn="just">
              <a:buFont typeface="Arial" panose="020B0604020202020204" pitchFamily="34" charset="0"/>
              <a:buChar char="•"/>
            </a:pPr>
            <a:r>
              <a:rPr lang="sl-SI" sz="4400" dirty="0">
                <a:solidFill>
                  <a:srgbClr val="EAEDE9"/>
                </a:solidFill>
                <a:latin typeface="Rubik" panose="020B0604020202020204" charset="-79"/>
                <a:cs typeface="Rubik" panose="020B0604020202020204" charset="-79"/>
              </a:rPr>
              <a:t>kapitalsko znižanje (odpis zadnjih obrokov posojila v primeru preseganja zastavljenih ciljev);</a:t>
            </a:r>
          </a:p>
          <a:p>
            <a:pPr marL="1028700" lvl="1" indent="-571500" algn="just">
              <a:buFont typeface="Arial" panose="020B0604020202020204" pitchFamily="34" charset="0"/>
              <a:buChar char="•"/>
            </a:pPr>
            <a:r>
              <a:rPr lang="sl-SI" sz="4400" dirty="0">
                <a:solidFill>
                  <a:srgbClr val="EAEDE9"/>
                </a:solidFill>
                <a:latin typeface="Rubik" panose="020B0604020202020204" charset="-79"/>
                <a:cs typeface="Rubik" panose="020B0604020202020204" charset="-79"/>
              </a:rPr>
              <a:t>financiranje stroškov prevzema kmetije;</a:t>
            </a:r>
          </a:p>
          <a:p>
            <a:pPr marL="1028700" lvl="1" indent="-571500" algn="just">
              <a:buFont typeface="Arial" panose="020B0604020202020204" pitchFamily="34" charset="0"/>
              <a:buChar char="•"/>
            </a:pPr>
            <a:r>
              <a:rPr lang="sl-SI" sz="4400" dirty="0">
                <a:solidFill>
                  <a:srgbClr val="EAEDE9"/>
                </a:solidFill>
                <a:latin typeface="Rubik" panose="020B0604020202020204" charset="-79"/>
                <a:cs typeface="Rubik" panose="020B0604020202020204" charset="-79"/>
              </a:rPr>
              <a:t>uporaba različnih shem državnih pomoči v sklopu ene posojilne pogodbe;</a:t>
            </a:r>
          </a:p>
          <a:p>
            <a:pPr marL="1028700" lvl="1" indent="-571500" algn="just">
              <a:buFont typeface="Arial" panose="020B0604020202020204" pitchFamily="34" charset="0"/>
              <a:buChar char="•"/>
            </a:pPr>
            <a:endParaRPr lang="sl-SI" sz="4400" dirty="0">
              <a:solidFill>
                <a:srgbClr val="EAEDE9"/>
              </a:solidFill>
              <a:latin typeface="Rubik" panose="020B0604020202020204" charset="-79"/>
              <a:cs typeface="Rubik" panose="020B060402020202020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169262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464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018506-992C-C28F-C2FD-BD3FEFAE25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3E335D8-BFA3-32A5-8F35-7C6196F51A05}"/>
              </a:ext>
            </a:extLst>
          </p:cNvPr>
          <p:cNvSpPr/>
          <p:nvPr/>
        </p:nvSpPr>
        <p:spPr>
          <a:xfrm>
            <a:off x="1411935" y="1742736"/>
            <a:ext cx="4699237" cy="6801528"/>
          </a:xfrm>
          <a:custGeom>
            <a:avLst/>
            <a:gdLst/>
            <a:ahLst/>
            <a:cxnLst/>
            <a:rect l="l" t="t" r="r" b="b"/>
            <a:pathLst>
              <a:path w="4699237" h="6801528">
                <a:moveTo>
                  <a:pt x="0" y="0"/>
                </a:moveTo>
                <a:lnTo>
                  <a:pt x="4699237" y="0"/>
                </a:lnTo>
                <a:lnTo>
                  <a:pt x="4699237" y="6801528"/>
                </a:lnTo>
                <a:lnTo>
                  <a:pt x="0" y="68015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8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l-SI" dirty="0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B3B7DA82-D6F9-4C13-363A-55CBA33271C4}"/>
              </a:ext>
            </a:extLst>
          </p:cNvPr>
          <p:cNvSpPr/>
          <p:nvPr/>
        </p:nvSpPr>
        <p:spPr>
          <a:xfrm>
            <a:off x="8738415" y="532993"/>
            <a:ext cx="8673193" cy="8820179"/>
          </a:xfrm>
          <a:custGeom>
            <a:avLst/>
            <a:gdLst/>
            <a:ahLst/>
            <a:cxnLst/>
            <a:rect l="l" t="t" r="r" b="b"/>
            <a:pathLst>
              <a:path w="9511393" h="10287000">
                <a:moveTo>
                  <a:pt x="0" y="0"/>
                </a:moveTo>
                <a:lnTo>
                  <a:pt x="9511393" y="0"/>
                </a:lnTo>
                <a:lnTo>
                  <a:pt x="9511393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80000"/>
            </a:blip>
            <a:stretch>
              <a:fillRect/>
            </a:stretch>
          </a:blipFill>
        </p:spPr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4750872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0997BC53C669C4BA1E1F8FFC319988C" ma:contentTypeVersion="17" ma:contentTypeDescription="Ustvari nov dokument." ma:contentTypeScope="" ma:versionID="b44fa56c14f033a3f7b8bc6efee0eba2">
  <xsd:schema xmlns:xsd="http://www.w3.org/2001/XMLSchema" xmlns:xs="http://www.w3.org/2001/XMLSchema" xmlns:p="http://schemas.microsoft.com/office/2006/metadata/properties" xmlns:ns2="703cdf61-9bdb-4ab1-bf99-aabb6c694d24" xmlns:ns3="9b964530-3dac-4295-8091-817513bab335" targetNamespace="http://schemas.microsoft.com/office/2006/metadata/properties" ma:root="true" ma:fieldsID="0a05e5e0c4531ca1734b13a7e622018c" ns2:_="" ns3:_="">
    <xsd:import namespace="703cdf61-9bdb-4ab1-bf99-aabb6c694d24"/>
    <xsd:import namespace="9b964530-3dac-4295-8091-817513bab33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3cdf61-9bdb-4ab1-bf99-aabb6c694d2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c045dbe8-36ce-414e-b890-92d4d91653f2}" ma:internalName="TaxCatchAll" ma:showField="CatchAllData" ma:web="703cdf61-9bdb-4ab1-bf99-aabb6c694d2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64530-3dac-4295-8091-817513bab3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Oznake slike" ma:readOnly="false" ma:fieldId="{5cf76f15-5ced-4ddc-b409-7134ff3c332f}" ma:taxonomyMulti="true" ma:sspId="74e670e0-036f-40c5-a94b-014558db02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03cdf61-9bdb-4ab1-bf99-aabb6c694d24">
      <UserInfo>
        <DisplayName>Matjaž Ribaš</DisplayName>
        <AccountId>17</AccountId>
        <AccountType/>
      </UserInfo>
      <UserInfo>
        <DisplayName>Lea Štimec Turk</DisplayName>
        <AccountId>11</AccountId>
        <AccountType/>
      </UserInfo>
      <UserInfo>
        <DisplayName>Maša Gregorič</DisplayName>
        <AccountId>56</AccountId>
        <AccountType/>
      </UserInfo>
    </SharedWithUsers>
    <TaxCatchAll xmlns="703cdf61-9bdb-4ab1-bf99-aabb6c694d24" xsi:nil="true"/>
    <lcf76f155ced4ddcb4097134ff3c332f xmlns="9b964530-3dac-4295-8091-817513bab33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B7C904B-9D38-417A-9849-9159638BAE3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D211134-6AEA-4881-ACBE-A3138F1A8642}"/>
</file>

<file path=customXml/itemProps3.xml><?xml version="1.0" encoding="utf-8"?>
<ds:datastoreItem xmlns:ds="http://schemas.openxmlformats.org/officeDocument/2006/customXml" ds:itemID="{D08B3A54-D912-478A-ACA6-52F1A65100FB}">
  <ds:schemaRefs>
    <ds:schemaRef ds:uri="73f714d0-fb48-4149-a4da-c85772e7860b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53997364-8d08-4a5a-8967-aa9b51496cbd"/>
    <ds:schemaRef ds:uri="http://purl.org/dc/dcmitype/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</TotalTime>
  <Words>297</Words>
  <Application>Microsoft Office PowerPoint</Application>
  <PresentationFormat>Po meri</PresentationFormat>
  <Paragraphs>53</Paragraphs>
  <Slides>8</Slides>
  <Notes>8</Notes>
  <HiddenSlides>0</HiddenSlides>
  <MMClips>0</MMClips>
  <ScaleCrop>false</ScaleCrop>
  <HeadingPairs>
    <vt:vector size="8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1</vt:i4>
      </vt:variant>
      <vt:variant>
        <vt:lpstr>Vdelani OLE strežniki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7" baseType="lpstr">
      <vt:lpstr>Rubik Bold</vt:lpstr>
      <vt:lpstr>Arial Bold</vt:lpstr>
      <vt:lpstr>Rubik</vt:lpstr>
      <vt:lpstr>Calibri</vt:lpstr>
      <vt:lpstr>Bookman Old Style</vt:lpstr>
      <vt:lpstr>Rockwell</vt:lpstr>
      <vt:lpstr>Arial</vt:lpstr>
      <vt:lpstr>Damask</vt:lpstr>
      <vt:lpstr>Worksheet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Aktualno o SRRS</dc:title>
  <dc:creator>Lidija Flajs</dc:creator>
  <cp:lastModifiedBy>Lidija Flajs</cp:lastModifiedBy>
  <cp:revision>4</cp:revision>
  <dcterms:created xsi:type="dcterms:W3CDTF">2006-08-16T00:00:00Z</dcterms:created>
  <dcterms:modified xsi:type="dcterms:W3CDTF">2024-04-15T06:28:16Z</dcterms:modified>
  <dc:identifier>DAF930rUK6o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0x01010033B777CE492E814DB9FFB89ED7AA2814</vt:lpwstr>
  </property>
</Properties>
</file>